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sldIdLst>
    <p:sldId id="256" r:id="rId2"/>
    <p:sldId id="408" r:id="rId3"/>
    <p:sldId id="257" r:id="rId4"/>
    <p:sldId id="451" r:id="rId5"/>
    <p:sldId id="263" r:id="rId6"/>
    <p:sldId id="409" r:id="rId7"/>
    <p:sldId id="495" r:id="rId8"/>
    <p:sldId id="411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505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514" r:id="rId28"/>
    <p:sldId id="515" r:id="rId29"/>
    <p:sldId id="516" r:id="rId30"/>
    <p:sldId id="517" r:id="rId31"/>
    <p:sldId id="518" r:id="rId32"/>
    <p:sldId id="519" r:id="rId33"/>
    <p:sldId id="520" r:id="rId34"/>
    <p:sldId id="358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394"/>
    <a:srgbClr val="9CFACF"/>
    <a:srgbClr val="D7FDEC"/>
    <a:srgbClr val="E2F2E7"/>
    <a:srgbClr val="FFC348"/>
    <a:srgbClr val="6EC9E4"/>
    <a:srgbClr val="009484"/>
    <a:srgbClr val="008676"/>
    <a:srgbClr val="9A3ABB"/>
    <a:srgbClr val="6AC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2578" autoAdjust="0"/>
  </p:normalViewPr>
  <p:slideViewPr>
    <p:cSldViewPr snapToGrid="0">
      <p:cViewPr varScale="1">
        <p:scale>
          <a:sx n="105" d="100"/>
          <a:sy n="105" d="100"/>
        </p:scale>
        <p:origin x="17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3A408-04C4-4AD9-A79A-07748B70AB91}" type="datetimeFigureOut">
              <a:rPr lang="ko-KR" altLang="en-US" smtClean="0"/>
              <a:t>2021-01-13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0A2B8-0C92-4DBF-98ED-50637355C6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36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latin typeface="+mn-ea"/>
              </a:rPr>
              <a:t>“</a:t>
            </a:r>
            <a:r>
              <a:rPr lang="ko-KR" altLang="en-US" b="1" dirty="0">
                <a:latin typeface="+mn-ea"/>
              </a:rPr>
              <a:t>인권감수성이란 </a:t>
            </a:r>
            <a:r>
              <a:rPr lang="en-US" altLang="ko-KR" b="1" dirty="0">
                <a:latin typeface="+mn-ea"/>
              </a:rPr>
              <a:t>O </a:t>
            </a:r>
            <a:r>
              <a:rPr lang="en-US" altLang="ko-KR" b="1" dirty="0" err="1">
                <a:latin typeface="+mn-ea"/>
              </a:rPr>
              <a:t>O</a:t>
            </a:r>
            <a:r>
              <a:rPr lang="en-US" altLang="ko-KR" b="1" dirty="0">
                <a:latin typeface="+mn-ea"/>
              </a:rPr>
              <a:t> </a:t>
            </a:r>
            <a:r>
              <a:rPr lang="ko-KR" altLang="en-US" b="1" dirty="0">
                <a:latin typeface="+mn-ea"/>
              </a:rPr>
              <a:t>이다</a:t>
            </a:r>
            <a:r>
              <a:rPr lang="en-US" altLang="ko-KR" b="1" dirty="0">
                <a:latin typeface="+mn-ea"/>
              </a:rPr>
              <a:t>.”</a:t>
            </a:r>
          </a:p>
          <a:p>
            <a:pPr>
              <a:lnSpc>
                <a:spcPct val="130000"/>
              </a:lnSpc>
            </a:pPr>
            <a:r>
              <a:rPr lang="ko-KR" altLang="en-US" dirty="0">
                <a:latin typeface="+mn-ea"/>
              </a:rPr>
              <a:t>인권감수성에 대한 수강생들의 자유로운 생각을 질문하며 강의를 시작한다</a:t>
            </a:r>
            <a:r>
              <a:rPr lang="en-US" altLang="ko-KR" dirty="0">
                <a:latin typeface="+mn-ea"/>
              </a:rPr>
              <a:t>. </a:t>
            </a:r>
          </a:p>
          <a:p>
            <a:pPr>
              <a:lnSpc>
                <a:spcPct val="130000"/>
              </a:lnSpc>
            </a:pPr>
            <a:endParaRPr lang="en-US" altLang="ko-KR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ko-KR" altLang="en-US" dirty="0">
                <a:latin typeface="+mn-ea"/>
              </a:rPr>
              <a:t>단어 자체에 대해서 먼저 고민해 볼 필요가 있다</a:t>
            </a:r>
            <a:r>
              <a:rPr lang="en-US" altLang="ko-KR" dirty="0">
                <a:latin typeface="+mn-ea"/>
              </a:rPr>
              <a:t>.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ko-KR" altLang="en-US" sz="1200" dirty="0">
                <a:latin typeface="+mn-ea"/>
              </a:rPr>
              <a:t>감수성은 민감성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예민성으로도 볼 수 있으며 인권감수성은 인권 문제에 대한 예민성이라 할 수 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ko-KR" altLang="en-US" sz="1200" dirty="0">
                <a:latin typeface="+mn-ea"/>
              </a:rPr>
              <a:t>인권감수성이 중요한 이유는 인권문제에 대해여 그것을 옹호하기 위한 가장 기본적인 </a:t>
            </a:r>
            <a:r>
              <a:rPr lang="ko-KR" altLang="en-US" sz="1200" dirty="0" err="1">
                <a:latin typeface="+mn-ea"/>
              </a:rPr>
              <a:t>행동과정이</a:t>
            </a:r>
            <a:r>
              <a:rPr lang="ko-KR" altLang="en-US" sz="1200" dirty="0">
                <a:latin typeface="+mn-ea"/>
              </a:rPr>
              <a:t> 인권감수성이기 때문이다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pPr>
              <a:lnSpc>
                <a:spcPct val="130000"/>
              </a:lnSpc>
            </a:pPr>
            <a:endParaRPr lang="en-US" altLang="ko-KR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dirty="0">
                <a:latin typeface="+mn-ea"/>
              </a:rPr>
              <a:t>‘</a:t>
            </a:r>
            <a:r>
              <a:rPr lang="ko-KR" altLang="en-US" dirty="0" err="1">
                <a:latin typeface="+mn-ea"/>
              </a:rPr>
              <a:t>인권감수성</a:t>
            </a:r>
            <a:r>
              <a:rPr lang="ko-KR" altLang="en-US" dirty="0">
                <a:latin typeface="+mn-ea"/>
              </a:rPr>
              <a:t> 교육</a:t>
            </a:r>
            <a:r>
              <a:rPr lang="en-US" altLang="ko-KR" dirty="0">
                <a:latin typeface="+mn-ea"/>
              </a:rPr>
              <a:t>’</a:t>
            </a:r>
            <a:r>
              <a:rPr lang="ko-KR" altLang="en-US" dirty="0">
                <a:latin typeface="+mn-ea"/>
              </a:rPr>
              <a:t>은 기존의 학대 혹은 폭력 예방교육의 접근과 같은 </a:t>
            </a:r>
            <a:r>
              <a:rPr lang="ko-KR" altLang="en-US" dirty="0" err="1">
                <a:latin typeface="+mn-ea"/>
              </a:rPr>
              <a:t>인권피해자</a:t>
            </a:r>
            <a:r>
              <a:rPr lang="ko-KR" altLang="en-US" dirty="0">
                <a:latin typeface="+mn-ea"/>
              </a:rPr>
              <a:t> 혹은 가해자 일방에 대한 입장에 따른 교육이 아닌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인권 당사자 모두의 전반적인 </a:t>
            </a:r>
            <a:r>
              <a:rPr lang="ko-KR" altLang="en-US" dirty="0" err="1">
                <a:latin typeface="+mn-ea"/>
              </a:rPr>
              <a:t>인권의식과</a:t>
            </a:r>
            <a:r>
              <a:rPr lang="ko-KR" altLang="en-US" dirty="0">
                <a:latin typeface="+mn-ea"/>
              </a:rPr>
              <a:t> 인식 수준을 높이는 교육임을 확인하고 </a:t>
            </a:r>
            <a:r>
              <a:rPr lang="ko-KR" altLang="en-US" dirty="0" err="1">
                <a:latin typeface="+mn-ea"/>
              </a:rPr>
              <a:t>인권감수성</a:t>
            </a:r>
            <a:r>
              <a:rPr lang="ko-KR" altLang="en-US" dirty="0">
                <a:latin typeface="+mn-ea"/>
              </a:rPr>
              <a:t> 교육의 중요성에 대해 언급한다</a:t>
            </a:r>
            <a:r>
              <a:rPr lang="en-US" altLang="ko-KR" dirty="0">
                <a:latin typeface="+mn-ea"/>
              </a:rPr>
              <a:t>. </a:t>
            </a:r>
            <a:r>
              <a:rPr lang="ko-KR" altLang="en-US" dirty="0">
                <a:latin typeface="+mn-ea"/>
              </a:rPr>
              <a:t>   </a:t>
            </a:r>
            <a:endParaRPr lang="en-US" altLang="ko-KR" dirty="0">
              <a:latin typeface="+mn-ea"/>
            </a:endParaRP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998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794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7881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843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1203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96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8621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5687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9648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564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402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682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467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3570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184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4253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609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16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75839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5423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0706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93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743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2798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3619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942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329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latin typeface="+mn-ea"/>
              </a:rPr>
              <a:t>“</a:t>
            </a:r>
            <a:r>
              <a:rPr lang="ko-KR" altLang="en-US" b="1" dirty="0">
                <a:latin typeface="+mn-ea"/>
              </a:rPr>
              <a:t>인권감수성이란 </a:t>
            </a:r>
            <a:r>
              <a:rPr lang="en-US" altLang="ko-KR" b="1" dirty="0">
                <a:latin typeface="+mn-ea"/>
              </a:rPr>
              <a:t>O </a:t>
            </a:r>
            <a:r>
              <a:rPr lang="en-US" altLang="ko-KR" b="1" dirty="0" err="1">
                <a:latin typeface="+mn-ea"/>
              </a:rPr>
              <a:t>O</a:t>
            </a:r>
            <a:r>
              <a:rPr lang="en-US" altLang="ko-KR" b="1" dirty="0">
                <a:latin typeface="+mn-ea"/>
              </a:rPr>
              <a:t> </a:t>
            </a:r>
            <a:r>
              <a:rPr lang="ko-KR" altLang="en-US" b="1" dirty="0">
                <a:latin typeface="+mn-ea"/>
              </a:rPr>
              <a:t>이다</a:t>
            </a:r>
            <a:r>
              <a:rPr lang="en-US" altLang="ko-KR" b="1" dirty="0">
                <a:latin typeface="+mn-ea"/>
              </a:rPr>
              <a:t>.”</a:t>
            </a:r>
          </a:p>
          <a:p>
            <a:pPr>
              <a:lnSpc>
                <a:spcPct val="130000"/>
              </a:lnSpc>
            </a:pPr>
            <a:r>
              <a:rPr lang="ko-KR" altLang="en-US" dirty="0">
                <a:latin typeface="+mn-ea"/>
              </a:rPr>
              <a:t>인권감수성에 대한 수강생들의 자유로운 생각을 질문하며 강의를 시작한다</a:t>
            </a:r>
            <a:r>
              <a:rPr lang="en-US" altLang="ko-KR" dirty="0">
                <a:latin typeface="+mn-ea"/>
              </a:rPr>
              <a:t>. </a:t>
            </a:r>
          </a:p>
          <a:p>
            <a:pPr>
              <a:lnSpc>
                <a:spcPct val="130000"/>
              </a:lnSpc>
            </a:pPr>
            <a:endParaRPr lang="en-US" altLang="ko-KR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ko-KR" altLang="en-US" dirty="0">
                <a:latin typeface="+mn-ea"/>
              </a:rPr>
              <a:t>단어 자체에 대해서 먼저 고민해 볼 필요가 있다</a:t>
            </a:r>
            <a:r>
              <a:rPr lang="en-US" altLang="ko-KR" dirty="0">
                <a:latin typeface="+mn-ea"/>
              </a:rPr>
              <a:t>.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ko-KR" altLang="en-US" sz="1200" dirty="0">
                <a:latin typeface="+mn-ea"/>
              </a:rPr>
              <a:t>감수성은 민감성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예민성으로도 볼 수 있으며 인권감수성은 인권 문제에 대한 예민성이라 할 수 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ko-KR" altLang="en-US" sz="1200" dirty="0">
                <a:latin typeface="+mn-ea"/>
              </a:rPr>
              <a:t>인권감수성이 중요한 이유는 인권문제에 대해여 그것을 옹호하기 위한 가장 기본적인 </a:t>
            </a:r>
            <a:r>
              <a:rPr lang="ko-KR" altLang="en-US" sz="1200" dirty="0" err="1">
                <a:latin typeface="+mn-ea"/>
              </a:rPr>
              <a:t>행동과정이</a:t>
            </a:r>
            <a:r>
              <a:rPr lang="ko-KR" altLang="en-US" sz="1200" dirty="0">
                <a:latin typeface="+mn-ea"/>
              </a:rPr>
              <a:t> 인권감수성이기 때문이다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pPr>
              <a:lnSpc>
                <a:spcPct val="130000"/>
              </a:lnSpc>
            </a:pPr>
            <a:endParaRPr lang="en-US" altLang="ko-KR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dirty="0">
                <a:latin typeface="+mn-ea"/>
              </a:rPr>
              <a:t>‘</a:t>
            </a:r>
            <a:r>
              <a:rPr lang="ko-KR" altLang="en-US" dirty="0" err="1">
                <a:latin typeface="+mn-ea"/>
              </a:rPr>
              <a:t>인권감수성</a:t>
            </a:r>
            <a:r>
              <a:rPr lang="ko-KR" altLang="en-US" dirty="0">
                <a:latin typeface="+mn-ea"/>
              </a:rPr>
              <a:t> 교육</a:t>
            </a:r>
            <a:r>
              <a:rPr lang="en-US" altLang="ko-KR" dirty="0">
                <a:latin typeface="+mn-ea"/>
              </a:rPr>
              <a:t>’</a:t>
            </a:r>
            <a:r>
              <a:rPr lang="ko-KR" altLang="en-US" dirty="0">
                <a:latin typeface="+mn-ea"/>
              </a:rPr>
              <a:t>은 기존의 학대 혹은 폭력 예방교육의 접근과 같은 </a:t>
            </a:r>
            <a:r>
              <a:rPr lang="ko-KR" altLang="en-US" dirty="0" err="1">
                <a:latin typeface="+mn-ea"/>
              </a:rPr>
              <a:t>인권피해자</a:t>
            </a:r>
            <a:r>
              <a:rPr lang="ko-KR" altLang="en-US" dirty="0">
                <a:latin typeface="+mn-ea"/>
              </a:rPr>
              <a:t> 혹은 가해자 일방에 대한 입장에 따른 교육이 아닌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인권 당사자 모두의 전반적인 </a:t>
            </a:r>
            <a:r>
              <a:rPr lang="ko-KR" altLang="en-US" dirty="0" err="1">
                <a:latin typeface="+mn-ea"/>
              </a:rPr>
              <a:t>인권의식과</a:t>
            </a:r>
            <a:r>
              <a:rPr lang="ko-KR" altLang="en-US" dirty="0">
                <a:latin typeface="+mn-ea"/>
              </a:rPr>
              <a:t> 인식 수준을 높이는 교육임을 확인하고 </a:t>
            </a:r>
            <a:r>
              <a:rPr lang="ko-KR" altLang="en-US" dirty="0" err="1">
                <a:latin typeface="+mn-ea"/>
              </a:rPr>
              <a:t>인권감수성</a:t>
            </a:r>
            <a:r>
              <a:rPr lang="ko-KR" altLang="en-US" dirty="0">
                <a:latin typeface="+mn-ea"/>
              </a:rPr>
              <a:t> 교육의 중요성에 대해 언급한다</a:t>
            </a:r>
            <a:r>
              <a:rPr lang="en-US" altLang="ko-KR" dirty="0">
                <a:latin typeface="+mn-ea"/>
              </a:rPr>
              <a:t>. </a:t>
            </a:r>
            <a:r>
              <a:rPr lang="ko-KR" altLang="en-US" dirty="0">
                <a:latin typeface="+mn-ea"/>
              </a:rPr>
              <a:t>   </a:t>
            </a:r>
            <a:endParaRPr lang="en-US" altLang="ko-KR" dirty="0">
              <a:latin typeface="+mn-ea"/>
            </a:endParaRP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1153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376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892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3807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A2B8-0C92-4DBF-98ED-50637355C6D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26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0"/>
            <a:ext cx="9142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4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60931" y="284916"/>
            <a:ext cx="41799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사례 </a:t>
            </a:r>
            <a:r>
              <a:rPr lang="en-US" altLang="ko-KR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4: </a:t>
            </a:r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코로나 </a:t>
            </a:r>
            <a:r>
              <a:rPr lang="ko-KR" altLang="en-US" sz="2700" b="1" spc="-120" baseline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팬데믹</a:t>
            </a:r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 상황</a:t>
            </a:r>
          </a:p>
        </p:txBody>
      </p:sp>
    </p:spTree>
    <p:extLst>
      <p:ext uri="{BB962C8B-B14F-4D97-AF65-F5344CB8AC3E}">
        <p14:creationId xmlns:p14="http://schemas.microsoft.com/office/powerpoint/2010/main" val="376143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60931" y="284916"/>
            <a:ext cx="46172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사례 </a:t>
            </a:r>
            <a:r>
              <a:rPr lang="en-US" altLang="ko-KR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5: </a:t>
            </a:r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서비스 제공 내용 설명</a:t>
            </a:r>
          </a:p>
        </p:txBody>
      </p:sp>
    </p:spTree>
    <p:extLst>
      <p:ext uri="{BB962C8B-B14F-4D97-AF65-F5344CB8AC3E}">
        <p14:creationId xmlns:p14="http://schemas.microsoft.com/office/powerpoint/2010/main" val="784192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60931" y="284916"/>
            <a:ext cx="150810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참고문헌</a:t>
            </a:r>
          </a:p>
        </p:txBody>
      </p:sp>
    </p:spTree>
    <p:extLst>
      <p:ext uri="{BB962C8B-B14F-4D97-AF65-F5344CB8AC3E}">
        <p14:creationId xmlns:p14="http://schemas.microsoft.com/office/powerpoint/2010/main" val="3269519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0"/>
            <a:ext cx="9142568" cy="68579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120" baseline="0">
                <a:ln>
                  <a:solidFill>
                    <a:schemeClr val="tx1">
                      <a:alpha val="0"/>
                    </a:schemeClr>
                  </a:solidFill>
                </a:ln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119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847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3" y="993500"/>
            <a:ext cx="8161735" cy="472361"/>
          </a:xfrm>
          <a:prstGeom prst="rect">
            <a:avLst/>
          </a:prstGeom>
        </p:spPr>
        <p:txBody>
          <a:bodyPr/>
          <a:lstStyle>
            <a:lvl1pPr marL="0" indent="0" defTabSz="383843">
              <a:lnSpc>
                <a:spcPct val="100000"/>
              </a:lnSpc>
              <a:spcBef>
                <a:spcPts val="0"/>
              </a:spcBef>
              <a:buSzTx/>
              <a:buNone/>
              <a:defRPr sz="2485" b="1"/>
            </a:lvl1pPr>
          </a:lstStyle>
          <a:p>
            <a:r>
              <a:t>슬라이드 부제</a:t>
            </a:r>
          </a:p>
        </p:txBody>
      </p:sp>
      <p:sp>
        <p:nvSpPr>
          <p:cNvPr id="44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57214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0"/>
            <a:ext cx="914256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396497"/>
            <a:ext cx="6559824" cy="1606738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None/>
              <a:defRPr sz="5400" b="1" spc="-300" baseline="0">
                <a:ln>
                  <a:solidFill>
                    <a:srgbClr val="FEF264">
                      <a:alpha val="0"/>
                    </a:srgbClr>
                  </a:solidFill>
                </a:ln>
                <a:solidFill>
                  <a:srgbClr val="FFC348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I. </a:t>
            </a:r>
            <a:r>
              <a:rPr lang="ko-KR" altLang="en-US" dirty="0" err="1"/>
              <a:t>노인돌봄의</a:t>
            </a:r>
            <a:r>
              <a:rPr lang="ko-KR" altLang="en-US" dirty="0"/>
              <a:t> 이해</a:t>
            </a:r>
            <a:endParaRPr lang="en-US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6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60931" y="284916"/>
            <a:ext cx="26071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700" b="1" spc="-120" baseline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노인인권의</a:t>
            </a:r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 원리</a:t>
            </a:r>
          </a:p>
        </p:txBody>
      </p:sp>
    </p:spTree>
    <p:extLst>
      <p:ext uri="{BB962C8B-B14F-4D97-AF65-F5344CB8AC3E}">
        <p14:creationId xmlns:p14="http://schemas.microsoft.com/office/powerpoint/2010/main" val="286283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60931" y="284916"/>
            <a:ext cx="23827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사례 구성 설명</a:t>
            </a:r>
          </a:p>
        </p:txBody>
      </p:sp>
    </p:spTree>
    <p:extLst>
      <p:ext uri="{BB962C8B-B14F-4D97-AF65-F5344CB8AC3E}">
        <p14:creationId xmlns:p14="http://schemas.microsoft.com/office/powerpoint/2010/main" val="399579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60931" y="284916"/>
            <a:ext cx="33752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노인 </a:t>
            </a:r>
            <a:r>
              <a:rPr lang="ko-KR" altLang="en-US" sz="2700" b="1" spc="-120" baseline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인권감수성</a:t>
            </a:r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 개념</a:t>
            </a:r>
          </a:p>
        </p:txBody>
      </p:sp>
    </p:spTree>
    <p:extLst>
      <p:ext uri="{BB962C8B-B14F-4D97-AF65-F5344CB8AC3E}">
        <p14:creationId xmlns:p14="http://schemas.microsoft.com/office/powerpoint/2010/main" val="63768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60931" y="284916"/>
            <a:ext cx="52790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사례 </a:t>
            </a:r>
            <a:r>
              <a:rPr lang="en-US" altLang="ko-KR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1: </a:t>
            </a:r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개별화된 서비스 제공 요구</a:t>
            </a:r>
          </a:p>
        </p:txBody>
      </p:sp>
    </p:spTree>
    <p:extLst>
      <p:ext uri="{BB962C8B-B14F-4D97-AF65-F5344CB8AC3E}">
        <p14:creationId xmlns:p14="http://schemas.microsoft.com/office/powerpoint/2010/main" val="365469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60931" y="284916"/>
            <a:ext cx="52790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사례 </a:t>
            </a:r>
            <a:r>
              <a:rPr lang="en-US" altLang="ko-KR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1: </a:t>
            </a:r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개별화된 서비스 제공 요구</a:t>
            </a:r>
          </a:p>
        </p:txBody>
      </p:sp>
    </p:spTree>
    <p:extLst>
      <p:ext uri="{BB962C8B-B14F-4D97-AF65-F5344CB8AC3E}">
        <p14:creationId xmlns:p14="http://schemas.microsoft.com/office/powerpoint/2010/main" val="303552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60931" y="284916"/>
            <a:ext cx="38491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사례 </a:t>
            </a:r>
            <a:r>
              <a:rPr lang="en-US" altLang="ko-KR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2: </a:t>
            </a:r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일정 변경의 상황</a:t>
            </a:r>
          </a:p>
        </p:txBody>
      </p:sp>
    </p:spTree>
    <p:extLst>
      <p:ext uri="{BB962C8B-B14F-4D97-AF65-F5344CB8AC3E}">
        <p14:creationId xmlns:p14="http://schemas.microsoft.com/office/powerpoint/2010/main" val="50483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60931" y="284916"/>
            <a:ext cx="41799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사례 </a:t>
            </a:r>
            <a:r>
              <a:rPr lang="en-US" altLang="ko-KR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3: </a:t>
            </a:r>
            <a:r>
              <a:rPr lang="ko-KR" altLang="en-US" sz="2700" b="1" spc="-120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침대에서 낙상 위험</a:t>
            </a:r>
          </a:p>
        </p:txBody>
      </p:sp>
    </p:spTree>
    <p:extLst>
      <p:ext uri="{BB962C8B-B14F-4D97-AF65-F5344CB8AC3E}">
        <p14:creationId xmlns:p14="http://schemas.microsoft.com/office/powerpoint/2010/main" val="380134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966" y="6492875"/>
            <a:ext cx="5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393CF-DD24-495E-B2D4-0DF963F77F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571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70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662" r:id="rId13"/>
    <p:sldLayoutId id="2147483691" r:id="rId14"/>
    <p:sldLayoutId id="214748369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1" kern="1200" spc="-120" baseline="0">
          <a:ln>
            <a:solidFill>
              <a:schemeClr val="tx1">
                <a:alpha val="0"/>
              </a:schemeClr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120" baseline="0">
          <a:ln>
            <a:solidFill>
              <a:schemeClr val="tx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120" baseline="0">
          <a:ln>
            <a:solidFill>
              <a:schemeClr val="tx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20" baseline="0">
          <a:ln>
            <a:solidFill>
              <a:schemeClr val="tx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20" baseline="0">
          <a:ln>
            <a:solidFill>
              <a:schemeClr val="tx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20" baseline="0">
          <a:ln>
            <a:solidFill>
              <a:schemeClr val="tx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991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846441" y="1364065"/>
            <a:ext cx="3862720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903078" y="1402165"/>
            <a:ext cx="4171842" cy="3962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en-US" altLang="ko-KR" sz="2000" b="1" dirty="0">
                <a:latin typeface="+mn-ea"/>
              </a:rPr>
              <a:t>3. </a:t>
            </a:r>
            <a:r>
              <a:rPr lang="ko-KR" altLang="en-US" sz="2000" b="1" dirty="0">
                <a:latin typeface="+mn-ea"/>
              </a:rPr>
              <a:t>당사자 입장에서 생각해보기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926556" y="2764039"/>
            <a:ext cx="2294004" cy="3377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늦게 잠들고  아침잠 많은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신체리듬에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맞게 생활하는 것이 건강에 도움이 된다고 생각함</a:t>
            </a:r>
          </a:p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땀이 많아 보다 목욕을 자주해야 신체 청결을 유지할 수 있음</a:t>
            </a:r>
          </a:p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민감한 피부에 맞는 보다 강화된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욕창관리를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받고 싶음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481953" y="2764040"/>
            <a:ext cx="2294006" cy="3377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정해진 서비스를 제공하는 데에도 하루 종일 앉아 보지도 못하고 계속 일해야 함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개별화된 서비스를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돌봄제공자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개인 판단과 결정으로 제공할 수 없음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차별적 서비스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제공시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어르신들간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불만이 생기고 민원 발생에 대한 책임을 져야 함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6037350" y="2764040"/>
            <a:ext cx="2268450" cy="3377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기관에서 어르신 대상 서비스 제공 수가는 등급별로 동일하여  제도적 차원에서 동일한 서비스 제공이 이루어짐 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개별 맞춤형 서비스 제공을 위해 인력 및 자원이 추가적으로 필요하지만 운영 구조상 재원 충당이 어려움 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26555" y="2422587"/>
            <a:ext cx="2294005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 입장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481952" y="2422587"/>
            <a:ext cx="2294007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돌봄제공자</a:t>
            </a: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입장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037350" y="2422587"/>
            <a:ext cx="2268450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돌봄제공기관 입장</a:t>
            </a:r>
          </a:p>
        </p:txBody>
      </p:sp>
      <p:sp>
        <p:nvSpPr>
          <p:cNvPr id="17" name="슬라이드 번호 개체 틀 3">
            <a:extLst>
              <a:ext uri="{FF2B5EF4-FFF2-40B4-BE49-F238E27FC236}">
                <a16:creationId xmlns:a16="http://schemas.microsoft.com/office/drawing/2014/main" id="{AFCEC405-BF3E-4E01-9D05-0B995A21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949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/>
          <p:cNvSpPr/>
          <p:nvPr/>
        </p:nvSpPr>
        <p:spPr>
          <a:xfrm rot="5400000">
            <a:off x="4236639" y="2174242"/>
            <a:ext cx="753653" cy="7557484"/>
          </a:xfrm>
          <a:prstGeom prst="rect">
            <a:avLst/>
          </a:prstGeom>
          <a:solidFill>
            <a:srgbClr val="21A39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31" name="직사각형 30"/>
          <p:cNvSpPr/>
          <p:nvPr/>
        </p:nvSpPr>
        <p:spPr>
          <a:xfrm rot="5400000">
            <a:off x="4324799" y="1427468"/>
            <a:ext cx="600767" cy="7557484"/>
          </a:xfrm>
          <a:prstGeom prst="rect">
            <a:avLst/>
          </a:prstGeom>
          <a:solidFill>
            <a:srgbClr val="21A39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27" name="직사각형 26"/>
          <p:cNvSpPr/>
          <p:nvPr/>
        </p:nvSpPr>
        <p:spPr>
          <a:xfrm rot="5400000">
            <a:off x="4182419" y="-74614"/>
            <a:ext cx="885532" cy="7557486"/>
          </a:xfrm>
          <a:prstGeom prst="rect">
            <a:avLst/>
          </a:prstGeom>
          <a:solidFill>
            <a:srgbClr val="21A39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28" name="직사각형 27"/>
          <p:cNvSpPr/>
          <p:nvPr/>
        </p:nvSpPr>
        <p:spPr>
          <a:xfrm rot="5400000">
            <a:off x="4324799" y="741899"/>
            <a:ext cx="600767" cy="7557484"/>
          </a:xfrm>
          <a:prstGeom prst="rect">
            <a:avLst/>
          </a:prstGeom>
          <a:solidFill>
            <a:srgbClr val="21A39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871802" y="2333283"/>
            <a:ext cx="1304227" cy="699477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생존권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22641" y="3321771"/>
            <a:ext cx="7324500" cy="76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36625">
              <a:lnSpc>
                <a:spcPct val="110000"/>
              </a:lnSpc>
              <a:defRPr/>
            </a:pP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노인에게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생존권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은 존엄한 존재로 살아가기 위한 가장 기본적인 권리로 보장되어야 한다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생존권으로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건강하게 살아갈 권리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가 보장되어야 하는데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400" b="1" spc="-15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건강권은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1400" b="1" spc="-15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수면권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, </a:t>
            </a:r>
            <a:r>
              <a:rPr lang="ko-KR" altLang="en-US" sz="1400" b="1" spc="-15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영양권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, </a:t>
            </a:r>
            <a:r>
              <a:rPr lang="ko-KR" altLang="en-US" sz="1400" b="1" spc="-15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청결권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, </a:t>
            </a:r>
            <a:r>
              <a:rPr lang="ko-KR" altLang="en-US" sz="1400" b="1" spc="-15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보건권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등의 보장을 통해 보장된다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922641" y="4248815"/>
            <a:ext cx="7324500" cy="5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36625">
              <a:lnSpc>
                <a:spcPct val="110000"/>
              </a:lnSpc>
              <a:defRPr/>
            </a:pPr>
            <a:r>
              <a:rPr lang="ko-KR" altLang="en-US" sz="1400" b="1" spc="-15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수면권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보장을 위해 공동생활로 인해 개인별 수면사이클이 침해되지 않도록 해야 하며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400" b="1" spc="-15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영양권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보장을 위해 개인별 섭취 필요 영양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식사량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식사 주기 등에 대한 고려가 필요하다</a:t>
            </a:r>
            <a:endParaRPr lang="en-US" altLang="ko-KR" sz="1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22641" y="4906757"/>
            <a:ext cx="7324500" cy="5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36625">
              <a:lnSpc>
                <a:spcPct val="110000"/>
              </a:lnSpc>
              <a:defRPr/>
            </a:pP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시설에서도 집단 서비스 제공이 아닌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개인적 </a:t>
            </a:r>
            <a:r>
              <a:rPr lang="ko-KR" altLang="en-US" sz="1400" b="1" spc="-15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신체상태와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특성에 따른 청결관리 및 </a:t>
            </a:r>
            <a:r>
              <a:rPr lang="ko-KR" altLang="en-US" sz="1400" b="1" spc="-15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욕창관리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등 보건의료 관리 계획을 수립하여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맞춤형 돌봄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이 보장되도록 하여야 한다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endParaRPr lang="en-US" altLang="ko-KR" sz="1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22641" y="5564700"/>
            <a:ext cx="7324500" cy="76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36625">
              <a:lnSpc>
                <a:spcPct val="110000"/>
              </a:lnSpc>
              <a:defRPr/>
            </a:pP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종사자는 노인의 욕구와 특성에 따른 개별화된 서비스 제공이 이루어질 수 있도록 교육 및 </a:t>
            </a:r>
            <a:r>
              <a:rPr lang="ko-KR" altLang="en-US" sz="1400" b="1" spc="-15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훈련되어야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해야 하며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이러한 맞춤형 돌봄이 가능하도록 </a:t>
            </a:r>
            <a:r>
              <a:rPr lang="ko-KR" altLang="en-US" sz="1400" b="1" spc="-15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기관차원의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케어매니지먼트 제도 확립 등 서비스 관리운영 체계 구축이 필요하다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690602" y="2333283"/>
            <a:ext cx="1304227" cy="6994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발달권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281202" y="2333283"/>
            <a:ext cx="1304227" cy="6994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보호권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46441" y="1364065"/>
            <a:ext cx="4201600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903078" y="1402165"/>
            <a:ext cx="4171842" cy="3962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en-US" altLang="ko-KR" sz="2000" b="1" dirty="0">
                <a:latin typeface="+mn-ea"/>
              </a:rPr>
              <a:t>4. </a:t>
            </a:r>
            <a:r>
              <a:rPr lang="ko-KR" altLang="en-US" sz="2000" b="1" dirty="0" err="1">
                <a:latin typeface="+mn-ea"/>
              </a:rPr>
              <a:t>노인인권</a:t>
            </a:r>
            <a:r>
              <a:rPr lang="ko-KR" altLang="en-US" sz="2000" b="1" dirty="0">
                <a:latin typeface="+mn-ea"/>
              </a:rPr>
              <a:t> 관점에서 생각해보기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77B47B3-B38E-4340-9485-64577363827C}"/>
              </a:ext>
            </a:extLst>
          </p:cNvPr>
          <p:cNvGrpSpPr/>
          <p:nvPr/>
        </p:nvGrpSpPr>
        <p:grpSpPr>
          <a:xfrm>
            <a:off x="6757846" y="1413364"/>
            <a:ext cx="1634362" cy="1588832"/>
            <a:chOff x="1206502" y="3449137"/>
            <a:chExt cx="2655895" cy="2655894"/>
          </a:xfrm>
          <a:solidFill>
            <a:srgbClr val="21A394"/>
          </a:solidFill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ED6F3EFE-533A-46ED-960D-408D7B804115}"/>
                </a:ext>
              </a:extLst>
            </p:cNvPr>
            <p:cNvGrpSpPr/>
            <p:nvPr/>
          </p:nvGrpSpPr>
          <p:grpSpPr>
            <a:xfrm>
              <a:off x="1206502" y="3449137"/>
              <a:ext cx="2655895" cy="2655894"/>
              <a:chOff x="3115777" y="2335693"/>
              <a:chExt cx="2940670" cy="2940670"/>
            </a:xfrm>
            <a:grpFill/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id="{E8215B5A-0D03-48EF-A8F1-9D49D58F1E80}"/>
                  </a:ext>
                </a:extLst>
              </p:cNvPr>
              <p:cNvSpPr/>
              <p:nvPr/>
            </p:nvSpPr>
            <p:spPr>
              <a:xfrm>
                <a:off x="3192061" y="2335693"/>
                <a:ext cx="2854716" cy="2855791"/>
              </a:xfrm>
              <a:prstGeom prst="circularArrow">
                <a:avLst>
                  <a:gd name="adj1" fmla="val 5912"/>
                  <a:gd name="adj2" fmla="val 327528"/>
                  <a:gd name="adj3" fmla="val 21244589"/>
                  <a:gd name="adj4" fmla="val 16252165"/>
                  <a:gd name="adj5" fmla="val 5932"/>
                </a:avLst>
              </a:prstGeom>
              <a:grpFill/>
              <a:ln>
                <a:noFill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" name="Circular Arrow 19">
                <a:extLst>
                  <a:ext uri="{FF2B5EF4-FFF2-40B4-BE49-F238E27FC236}">
                    <a16:creationId xmlns:a16="http://schemas.microsoft.com/office/drawing/2014/main" id="{857722BB-215E-4F4F-B7F0-66F8CD26429F}"/>
                  </a:ext>
                </a:extLst>
              </p:cNvPr>
              <p:cNvSpPr/>
              <p:nvPr/>
            </p:nvSpPr>
            <p:spPr>
              <a:xfrm>
                <a:off x="3200656" y="2421647"/>
                <a:ext cx="2855791" cy="2854716"/>
              </a:xfrm>
              <a:prstGeom prst="circularArrow">
                <a:avLst>
                  <a:gd name="adj1" fmla="val 5777"/>
                  <a:gd name="adj2" fmla="val 327528"/>
                  <a:gd name="adj3" fmla="val 5100574"/>
                  <a:gd name="adj4" fmla="val 52969"/>
                  <a:gd name="adj5" fmla="val 6264"/>
                </a:avLst>
              </a:prstGeom>
              <a:grpFill/>
              <a:ln>
                <a:noFill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1" name="Circular Arrow 20">
                <a:extLst>
                  <a:ext uri="{FF2B5EF4-FFF2-40B4-BE49-F238E27FC236}">
                    <a16:creationId xmlns:a16="http://schemas.microsoft.com/office/drawing/2014/main" id="{2F83B55F-A4C5-4362-BDE0-920DFCD44A6D}"/>
                  </a:ext>
                </a:extLst>
              </p:cNvPr>
              <p:cNvSpPr/>
              <p:nvPr/>
            </p:nvSpPr>
            <p:spPr>
              <a:xfrm>
                <a:off x="3115777" y="2421648"/>
                <a:ext cx="2854717" cy="2854715"/>
              </a:xfrm>
              <a:prstGeom prst="circularArrow">
                <a:avLst>
                  <a:gd name="adj1" fmla="val 6256"/>
                  <a:gd name="adj2" fmla="val 327528"/>
                  <a:gd name="adj3" fmla="val 10333332"/>
                  <a:gd name="adj4" fmla="val 5400000"/>
                  <a:gd name="adj5" fmla="val 5932"/>
                </a:avLst>
              </a:prstGeom>
              <a:grpFill/>
              <a:ln>
                <a:noFill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2" name="Circular Arrow 21">
                <a:extLst>
                  <a:ext uri="{FF2B5EF4-FFF2-40B4-BE49-F238E27FC236}">
                    <a16:creationId xmlns:a16="http://schemas.microsoft.com/office/drawing/2014/main" id="{449E5D78-6DAD-4C8D-857B-3425111528B2}"/>
                  </a:ext>
                </a:extLst>
              </p:cNvPr>
              <p:cNvSpPr/>
              <p:nvPr/>
            </p:nvSpPr>
            <p:spPr>
              <a:xfrm>
                <a:off x="3115777" y="2335693"/>
                <a:ext cx="2854716" cy="2855791"/>
              </a:xfrm>
              <a:prstGeom prst="circularArrow">
                <a:avLst>
                  <a:gd name="adj1" fmla="val 6737"/>
                  <a:gd name="adj2" fmla="val 439077"/>
                  <a:gd name="adj3" fmla="val 15815947"/>
                  <a:gd name="adj4" fmla="val 10800000"/>
                  <a:gd name="adj5" fmla="val 5932"/>
                </a:avLst>
              </a:prstGeom>
              <a:grpFill/>
              <a:ln>
                <a:noFill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4FE7FBCC-A856-4E77-8E68-47D916C7905A}"/>
                  </a:ext>
                </a:extLst>
              </p:cNvPr>
              <p:cNvSpPr/>
              <p:nvPr/>
            </p:nvSpPr>
            <p:spPr>
              <a:xfrm>
                <a:off x="3517018" y="2754663"/>
                <a:ext cx="2102732" cy="2102731"/>
              </a:xfrm>
              <a:prstGeom prst="ellipse">
                <a:avLst/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altLang="ko-KR" sz="2000" spc="-50" dirty="0">
                  <a:ln>
                    <a:solidFill>
                      <a:schemeClr val="accent1">
                        <a:shade val="95000"/>
                        <a:satMod val="10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63500" dir="5400000" algn="t" rotWithShape="0">
                      <a:prstClr val="black">
                        <a:alpha val="9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8" name="TextBox 224">
              <a:extLst>
                <a:ext uri="{FF2B5EF4-FFF2-40B4-BE49-F238E27FC236}">
                  <a16:creationId xmlns:a16="http://schemas.microsoft.com/office/drawing/2014/main" id="{D680F1F2-4064-420B-B61D-220F7BCE363F}"/>
                </a:ext>
              </a:extLst>
            </p:cNvPr>
            <p:cNvSpPr txBox="1"/>
            <p:nvPr/>
          </p:nvSpPr>
          <p:spPr>
            <a:xfrm>
              <a:off x="1980182" y="4288521"/>
              <a:ext cx="994781" cy="307776"/>
            </a:xfrm>
            <a:prstGeom prst="rect">
              <a:avLst/>
            </a:prstGeom>
            <a:grpFill/>
            <a:effectLst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-244373" algn="ctr" fontAlgn="base">
                <a:spcBef>
                  <a:spcPct val="0"/>
                </a:spcBef>
                <a:spcAft>
                  <a:spcPts val="513"/>
                </a:spcAft>
                <a:buClr>
                  <a:schemeClr val="accent2"/>
                </a:buClr>
                <a:buSzPct val="100000"/>
                <a:tabLst>
                  <a:tab pos="162916" algn="l"/>
                </a:tabLst>
                <a:defRPr/>
              </a:pPr>
              <a:r>
                <a:rPr kumimoji="1" lang="ko-KR" altLang="en-US" sz="2000" b="1" spc="-2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cs typeface="+mj-cs"/>
                </a:rPr>
                <a:t>인권 관점</a:t>
              </a:r>
            </a:p>
          </p:txBody>
        </p:sp>
      </p:grpSp>
      <p:sp>
        <p:nvSpPr>
          <p:cNvPr id="23" name="슬라이드 번호 개체 틀 3">
            <a:extLst>
              <a:ext uri="{FF2B5EF4-FFF2-40B4-BE49-F238E27FC236}">
                <a16:creationId xmlns:a16="http://schemas.microsoft.com/office/drawing/2014/main" id="{E14626B1-F7DE-4EE5-9045-956D58E0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835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846441" y="1364065"/>
            <a:ext cx="2841639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903078" y="1402165"/>
            <a:ext cx="2785002" cy="3962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en-US" altLang="ko-KR" sz="2000" b="1" dirty="0">
                <a:latin typeface="+mn-ea"/>
              </a:rPr>
              <a:t>5. </a:t>
            </a:r>
            <a:r>
              <a:rPr lang="ko-KR" altLang="en-US" sz="2000" b="1" dirty="0">
                <a:latin typeface="+mn-ea"/>
              </a:rPr>
              <a:t>해결방안 모색하기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926556" y="2824999"/>
            <a:ext cx="2294004" cy="2615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노인의 건강 및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기능상태를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정확히 파악하고 욕구에 맞는 서비스 제공 노력 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맞춤형 서비스 제공을 위해 필요한 역량 강화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교육 및 훈련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)</a:t>
            </a: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81953" y="2825000"/>
            <a:ext cx="2294006" cy="2615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욕구에 따른 개별화된 서비스 제공을 위해 기관 케어매니지먼트 체계 구축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돌봄제공자의 상담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,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의사소통 및 맞춤형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돌봄기술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교육 훈련  기회 제공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037350" y="2825000"/>
            <a:ext cx="2268450" cy="2615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맞춤형 서비스 제공이 가능하도록 재정지원정책을 수립하고 제도적 지원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기관 평가 및 운영 매뉴얼 등에 맞춤형 사례관리 항목 포함 하여 기관의 개별화된 서비스 제공을 적극 유도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26555" y="2483547"/>
            <a:ext cx="2294005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돌봄제공자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481952" y="2483547"/>
            <a:ext cx="2294007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돌봄제공기관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037350" y="2483547"/>
            <a:ext cx="2268450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사회 제도</a:t>
            </a:r>
          </a:p>
        </p:txBody>
      </p:sp>
      <p:sp>
        <p:nvSpPr>
          <p:cNvPr id="17" name="슬라이드 번호 개체 틀 3">
            <a:extLst>
              <a:ext uri="{FF2B5EF4-FFF2-40B4-BE49-F238E27FC236}">
                <a16:creationId xmlns:a16="http://schemas.microsoft.com/office/drawing/2014/main" id="{4CD373A1-8018-41F5-A6E5-078E82AD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5721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846441" y="1364065"/>
            <a:ext cx="2259018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46440" y="2221229"/>
            <a:ext cx="7489840" cy="41001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indent="0" algn="just">
              <a:lnSpc>
                <a:spcPts val="2500"/>
              </a:lnSpc>
              <a:buNone/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슬라이드 번호 개체 틀 1"/>
          <p:cNvSpPr txBox="1">
            <a:spLocks/>
          </p:cNvSpPr>
          <p:nvPr/>
        </p:nvSpPr>
        <p:spPr>
          <a:xfrm>
            <a:off x="8615966" y="6492875"/>
            <a:ext cx="5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3393CF-DD24-495E-B2D4-0DF963F77FE9}" type="slidenum">
              <a:rPr lang="ko-KR" altLang="en-US" smtClean="0">
                <a:solidFill>
                  <a:schemeClr val="bg1"/>
                </a:solidFill>
              </a:rPr>
              <a:pPr/>
              <a:t>13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05841" y="2369819"/>
            <a:ext cx="7071360" cy="382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indent="0" algn="just">
              <a:lnSpc>
                <a:spcPts val="2800"/>
              </a:lnSpc>
              <a:buNone/>
            </a:pP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A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요양원 김○○어르신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여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81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세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은 장기요양 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등급을 받으신 상태이고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허리가 불편하여 재활을 위해 요양원 내에서 물리치료를 받고 계신다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주로 오전에 재활운동을 하며 점심식사 후  프로그램에 참여하면서 생활하고 계신다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</a:p>
          <a:p>
            <a:pPr marL="285750" lvl="2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여느 때와 같이 김 ○○어르신은 오전에 재활치료를 받으려고 물리치료실로 내려가는데 요양보호사가 “어르신 오늘은 오후에 물리치료 받으시는 건데 왜 내려오셨어요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? 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오전에 목욕도 하셔야 </a:t>
            </a:r>
            <a:r>
              <a:rPr lang="ko-KR" altLang="en-US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돼요”라고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말하는 것이다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김 ○○어르신은 “아 그럼 미리 말을 </a:t>
            </a:r>
            <a:r>
              <a:rPr lang="ko-KR" altLang="en-US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해줬어야지”라고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대답하자 요양보호사는 “지금 말씀 </a:t>
            </a:r>
            <a:r>
              <a:rPr lang="ko-KR" altLang="en-US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드리잖아요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매일 시설에 계시는데 오전에 하던 오후에 하던 </a:t>
            </a:r>
            <a:r>
              <a:rPr lang="ko-KR" altLang="en-US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상관없잖아요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치료만 받으시면 </a:t>
            </a:r>
            <a:r>
              <a:rPr lang="ko-KR" altLang="en-US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되지”라고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말한다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903078" y="1402165"/>
            <a:ext cx="2202381" cy="39624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r>
              <a:rPr lang="en-US" altLang="ko-KR" sz="20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1. </a:t>
            </a:r>
            <a:r>
              <a:rPr lang="ko-KR" altLang="en-US" sz="20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내용 상황 설명</a:t>
            </a:r>
          </a:p>
        </p:txBody>
      </p:sp>
    </p:spTree>
    <p:extLst>
      <p:ext uri="{BB962C8B-B14F-4D97-AF65-F5344CB8AC3E}">
        <p14:creationId xmlns:p14="http://schemas.microsoft.com/office/powerpoint/2010/main" val="1677547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926556" y="3806958"/>
            <a:ext cx="2294004" cy="23957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자신이 참여하는 변경된 일정을 알지 못함 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알권리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)</a:t>
            </a: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원하는 때 프로그램 참여 못함 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선택권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자기결정권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)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481953" y="3806959"/>
            <a:ext cx="2294006" cy="23957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제한된 상황에서 많은 노인에게 서비스 제공 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노동권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)</a:t>
            </a: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효율적인 서비스 제공 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선택권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)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037350" y="3806959"/>
            <a:ext cx="2268450" cy="23957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세부 결정까지 기관 책무로 설정하는데 한계 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관리운영 책임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)</a:t>
            </a: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제한된 인력 및 자원으로 기관 관리운영의 어려움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   (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영업의 자유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)</a:t>
            </a: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26556" y="2216787"/>
            <a:ext cx="2228380" cy="1034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미리 말도 안 해주고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</a:p>
          <a:p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물리치료 오전에 받고 싶어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</a:p>
          <a:p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갑자기 왜 지금 목욕을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?”</a:t>
            </a:r>
          </a:p>
          <a:p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시키는대로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하라는거지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?”</a:t>
            </a: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481952" y="2216787"/>
            <a:ext cx="2156847" cy="1034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시간도 많으신데  그냥 일정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협조해주시는게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어렵나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?” 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여러 어르신들 돌보려면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일정조정은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불가피 하잖아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037350" y="2216787"/>
            <a:ext cx="2268450" cy="1034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일정 계획은 수립해도 변경은 있을 수 있지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</a:p>
          <a:p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세세한 변경 일정 고지하는 것 까지 기관 관리는 어려워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846441" y="1364065"/>
            <a:ext cx="2308495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903078" y="1402165"/>
            <a:ext cx="4171842" cy="3962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en-US" altLang="ko-KR" sz="2000" b="1" dirty="0">
                <a:latin typeface="+mn-ea"/>
              </a:rPr>
              <a:t>2. </a:t>
            </a:r>
            <a:r>
              <a:rPr lang="ko-KR" altLang="en-US" sz="2000" b="1" dirty="0">
                <a:latin typeface="+mn-ea"/>
              </a:rPr>
              <a:t>상황 분석하기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926555" y="3429932"/>
            <a:ext cx="2294005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노인의 입장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481952" y="3429932"/>
            <a:ext cx="2294007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돌봄제공자의 입장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037350" y="3429932"/>
            <a:ext cx="2268450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돌봄제공기관 입장</a:t>
            </a:r>
          </a:p>
        </p:txBody>
      </p:sp>
      <p:sp>
        <p:nvSpPr>
          <p:cNvPr id="23" name="슬라이드 번호 개체 틀 3">
            <a:extLst>
              <a:ext uri="{FF2B5EF4-FFF2-40B4-BE49-F238E27FC236}">
                <a16:creationId xmlns:a16="http://schemas.microsoft.com/office/drawing/2014/main" id="{E9D4A41C-E80A-4F85-B881-A9998CB0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7434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846441" y="1364065"/>
            <a:ext cx="3862720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903078" y="1402165"/>
            <a:ext cx="4171842" cy="3962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en-US" altLang="ko-KR" sz="2000" b="1" dirty="0">
                <a:latin typeface="+mn-ea"/>
              </a:rPr>
              <a:t>3. </a:t>
            </a:r>
            <a:r>
              <a:rPr lang="ko-KR" altLang="en-US" sz="2000" b="1" dirty="0">
                <a:latin typeface="+mn-ea"/>
              </a:rPr>
              <a:t>당사자 입장에서 생각해보기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926556" y="2764039"/>
            <a:ext cx="2294004" cy="30424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하루 종일 시간이 있지만 예측이 가능한 일정으로 생활하고 싶음 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내가 원하는 시간에 원하는 프로그램에 참여하고 싶음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자신의 생활에 대한 의사결정과정에 참여하고 싶음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481953" y="2764040"/>
            <a:ext cx="2294006" cy="304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주어진 시간에 많은 서비스 업무를 효율적으로 하려면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일정조정은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불가피함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작은 결정도 사전에 협의하고 논의하면서 진행하는 데는 많은 노력이 필요함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돌봄제공자는 노인 입장에서 더 나은 서비스 제공 노력을 함 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6037350" y="2764040"/>
            <a:ext cx="2268450" cy="304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기관에서 발생하는 모든 세부 결정에 기관이 일일이 관리감독을 할 수 없음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운영상 돌봄제공자의 판단과 결정에 어느 정도 권한을 부여할 수밖에 없음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26555" y="2422587"/>
            <a:ext cx="2294005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 입장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481952" y="2422587"/>
            <a:ext cx="2294007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돌봄제공자</a:t>
            </a: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입장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037350" y="2422587"/>
            <a:ext cx="2268450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돌봄제공기관 입장</a:t>
            </a:r>
          </a:p>
        </p:txBody>
      </p:sp>
      <p:sp>
        <p:nvSpPr>
          <p:cNvPr id="17" name="슬라이드 번호 개체 틀 3">
            <a:extLst>
              <a:ext uri="{FF2B5EF4-FFF2-40B4-BE49-F238E27FC236}">
                <a16:creationId xmlns:a16="http://schemas.microsoft.com/office/drawing/2014/main" id="{8F5CA582-BE04-426F-87DE-7F174116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1598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 rot="5400000">
            <a:off x="4236639" y="2174242"/>
            <a:ext cx="753653" cy="7557484"/>
          </a:xfrm>
          <a:prstGeom prst="rect">
            <a:avLst/>
          </a:prstGeom>
          <a:solidFill>
            <a:srgbClr val="21A39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 rot="5400000">
            <a:off x="4324799" y="1427468"/>
            <a:ext cx="600767" cy="7557484"/>
          </a:xfrm>
          <a:prstGeom prst="rect">
            <a:avLst/>
          </a:prstGeom>
          <a:solidFill>
            <a:srgbClr val="21A39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 rot="5400000">
            <a:off x="4182419" y="-74614"/>
            <a:ext cx="885532" cy="7557486"/>
          </a:xfrm>
          <a:prstGeom prst="rect">
            <a:avLst/>
          </a:prstGeom>
          <a:solidFill>
            <a:srgbClr val="21A39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 rot="5400000">
            <a:off x="4324799" y="741899"/>
            <a:ext cx="600767" cy="7557484"/>
          </a:xfrm>
          <a:prstGeom prst="rect">
            <a:avLst/>
          </a:prstGeom>
          <a:solidFill>
            <a:srgbClr val="21A39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871802" y="2333283"/>
            <a:ext cx="1304227" cy="6994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생존권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922641" y="3321771"/>
            <a:ext cx="7324500" cy="76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36625">
              <a:lnSpc>
                <a:spcPct val="110000"/>
              </a:lnSpc>
              <a:defRPr/>
            </a:pP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노인은 존엄한 존재로 자신에게 영향을 미치는 행위에 대한 정보를 충분히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알 권리가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있다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제공 받은 정보에 대해 자신의 선호에 따라  결정할 수 있는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자기결정권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을 보장해야 하고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결정에 변경이 필요한 경우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사전 동의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를 받도록 하여야 한다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922641" y="4248815"/>
            <a:ext cx="7324500" cy="5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36625">
              <a:lnSpc>
                <a:spcPct val="110000"/>
              </a:lnSpc>
              <a:defRPr/>
            </a:pP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노인은 자신과 관련된  의사결정 과정에 참여할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참여권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을 가지고 있다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의사능력이 제한된 노인의 경우 보호자의 선택과 참여 결정을 기초로 해야 한다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 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922641" y="4906757"/>
            <a:ext cx="7324500" cy="5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36625">
              <a:lnSpc>
                <a:spcPct val="110000"/>
              </a:lnSpc>
              <a:defRPr/>
            </a:pP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시설에서도 집단 서비스 제공이 아닌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개인적 선호와 건강 및 신체 상태에 따른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개별화된 돌봄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이 보장되도록 하여야 한다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</a:t>
            </a:r>
            <a:endParaRPr lang="en-US" altLang="ko-KR" sz="1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922641" y="5564700"/>
            <a:ext cx="7324500" cy="76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36625">
              <a:lnSpc>
                <a:spcPct val="110000"/>
              </a:lnSpc>
              <a:defRPr/>
            </a:pP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종사자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는 노인 자신이 </a:t>
            </a:r>
            <a:r>
              <a:rPr lang="ko-KR" altLang="en-US" sz="1400" b="1" spc="-15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존중받고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있다는 생각이 들 수 있도록 사전에 정보를 충분히 알리고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의사결정과정에 참여하도록 하여 노인 스스로의 결정과 동의가 전제된 개별화된 서비스 제공을 위해 노력해야 한다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이것이 가능하도록 기관의 관리운영 체계가 뒷받침되어야 한다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 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690602" y="2333283"/>
            <a:ext cx="1304227" cy="69947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발달권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2281202" y="2333283"/>
            <a:ext cx="1304227" cy="69947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보호권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846441" y="1364065"/>
            <a:ext cx="4201600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903078" y="1402165"/>
            <a:ext cx="4171842" cy="3962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en-US" altLang="ko-KR" sz="2000" b="1" dirty="0">
                <a:latin typeface="+mn-ea"/>
              </a:rPr>
              <a:t>4. </a:t>
            </a:r>
            <a:r>
              <a:rPr lang="ko-KR" altLang="en-US" sz="2000" b="1" dirty="0" err="1">
                <a:latin typeface="+mn-ea"/>
              </a:rPr>
              <a:t>노인인권</a:t>
            </a:r>
            <a:r>
              <a:rPr lang="ko-KR" altLang="en-US" sz="2000" b="1" dirty="0">
                <a:latin typeface="+mn-ea"/>
              </a:rPr>
              <a:t> 관점에서 생각해보기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477B47B3-B38E-4340-9485-64577363827C}"/>
              </a:ext>
            </a:extLst>
          </p:cNvPr>
          <p:cNvGrpSpPr/>
          <p:nvPr/>
        </p:nvGrpSpPr>
        <p:grpSpPr>
          <a:xfrm>
            <a:off x="6757846" y="1413364"/>
            <a:ext cx="1634362" cy="1588832"/>
            <a:chOff x="1206502" y="3449137"/>
            <a:chExt cx="2655895" cy="2655894"/>
          </a:xfrm>
          <a:solidFill>
            <a:srgbClr val="21A394"/>
          </a:solidFill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ED6F3EFE-533A-46ED-960D-408D7B804115}"/>
                </a:ext>
              </a:extLst>
            </p:cNvPr>
            <p:cNvGrpSpPr/>
            <p:nvPr/>
          </p:nvGrpSpPr>
          <p:grpSpPr>
            <a:xfrm>
              <a:off x="1206502" y="3449137"/>
              <a:ext cx="2655895" cy="2655894"/>
              <a:chOff x="3115777" y="2335693"/>
              <a:chExt cx="2940670" cy="2940670"/>
            </a:xfrm>
            <a:grpFill/>
          </p:grpSpPr>
          <p:sp>
            <p:nvSpPr>
              <p:cNvPr id="33" name="Circular Arrow 18">
                <a:extLst>
                  <a:ext uri="{FF2B5EF4-FFF2-40B4-BE49-F238E27FC236}">
                    <a16:creationId xmlns:a16="http://schemas.microsoft.com/office/drawing/2014/main" id="{E8215B5A-0D03-48EF-A8F1-9D49D58F1E80}"/>
                  </a:ext>
                </a:extLst>
              </p:cNvPr>
              <p:cNvSpPr/>
              <p:nvPr/>
            </p:nvSpPr>
            <p:spPr>
              <a:xfrm>
                <a:off x="3192061" y="2335693"/>
                <a:ext cx="2854716" cy="2855791"/>
              </a:xfrm>
              <a:prstGeom prst="circularArrow">
                <a:avLst>
                  <a:gd name="adj1" fmla="val 5912"/>
                  <a:gd name="adj2" fmla="val 327528"/>
                  <a:gd name="adj3" fmla="val 21244589"/>
                  <a:gd name="adj4" fmla="val 16252165"/>
                  <a:gd name="adj5" fmla="val 5932"/>
                </a:avLst>
              </a:prstGeom>
              <a:grpFill/>
              <a:ln>
                <a:noFill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" name="Circular Arrow 19">
                <a:extLst>
                  <a:ext uri="{FF2B5EF4-FFF2-40B4-BE49-F238E27FC236}">
                    <a16:creationId xmlns:a16="http://schemas.microsoft.com/office/drawing/2014/main" id="{857722BB-215E-4F4F-B7F0-66F8CD26429F}"/>
                  </a:ext>
                </a:extLst>
              </p:cNvPr>
              <p:cNvSpPr/>
              <p:nvPr/>
            </p:nvSpPr>
            <p:spPr>
              <a:xfrm>
                <a:off x="3200656" y="2421647"/>
                <a:ext cx="2855791" cy="2854716"/>
              </a:xfrm>
              <a:prstGeom prst="circularArrow">
                <a:avLst>
                  <a:gd name="adj1" fmla="val 5777"/>
                  <a:gd name="adj2" fmla="val 327528"/>
                  <a:gd name="adj3" fmla="val 5100574"/>
                  <a:gd name="adj4" fmla="val 52969"/>
                  <a:gd name="adj5" fmla="val 6264"/>
                </a:avLst>
              </a:prstGeom>
              <a:grpFill/>
              <a:ln>
                <a:noFill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" name="Circular Arrow 20">
                <a:extLst>
                  <a:ext uri="{FF2B5EF4-FFF2-40B4-BE49-F238E27FC236}">
                    <a16:creationId xmlns:a16="http://schemas.microsoft.com/office/drawing/2014/main" id="{2F83B55F-A4C5-4362-BDE0-920DFCD44A6D}"/>
                  </a:ext>
                </a:extLst>
              </p:cNvPr>
              <p:cNvSpPr/>
              <p:nvPr/>
            </p:nvSpPr>
            <p:spPr>
              <a:xfrm>
                <a:off x="3115777" y="2421648"/>
                <a:ext cx="2854717" cy="2854715"/>
              </a:xfrm>
              <a:prstGeom prst="circularArrow">
                <a:avLst>
                  <a:gd name="adj1" fmla="val 6256"/>
                  <a:gd name="adj2" fmla="val 327528"/>
                  <a:gd name="adj3" fmla="val 10333332"/>
                  <a:gd name="adj4" fmla="val 5400000"/>
                  <a:gd name="adj5" fmla="val 5932"/>
                </a:avLst>
              </a:prstGeom>
              <a:grpFill/>
              <a:ln>
                <a:noFill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" name="Circular Arrow 21">
                <a:extLst>
                  <a:ext uri="{FF2B5EF4-FFF2-40B4-BE49-F238E27FC236}">
                    <a16:creationId xmlns:a16="http://schemas.microsoft.com/office/drawing/2014/main" id="{449E5D78-6DAD-4C8D-857B-3425111528B2}"/>
                  </a:ext>
                </a:extLst>
              </p:cNvPr>
              <p:cNvSpPr/>
              <p:nvPr/>
            </p:nvSpPr>
            <p:spPr>
              <a:xfrm>
                <a:off x="3115777" y="2335693"/>
                <a:ext cx="2854716" cy="2855791"/>
              </a:xfrm>
              <a:prstGeom prst="circularArrow">
                <a:avLst>
                  <a:gd name="adj1" fmla="val 6737"/>
                  <a:gd name="adj2" fmla="val 439077"/>
                  <a:gd name="adj3" fmla="val 15815947"/>
                  <a:gd name="adj4" fmla="val 10800000"/>
                  <a:gd name="adj5" fmla="val 5932"/>
                </a:avLst>
              </a:prstGeom>
              <a:grpFill/>
              <a:ln>
                <a:noFill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7" name="타원 36">
                <a:extLst>
                  <a:ext uri="{FF2B5EF4-FFF2-40B4-BE49-F238E27FC236}">
                    <a16:creationId xmlns:a16="http://schemas.microsoft.com/office/drawing/2014/main" id="{4FE7FBCC-A856-4E77-8E68-47D916C7905A}"/>
                  </a:ext>
                </a:extLst>
              </p:cNvPr>
              <p:cNvSpPr/>
              <p:nvPr/>
            </p:nvSpPr>
            <p:spPr>
              <a:xfrm>
                <a:off x="3517018" y="2754663"/>
                <a:ext cx="2102732" cy="2102731"/>
              </a:xfrm>
              <a:prstGeom prst="ellipse">
                <a:avLst/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altLang="ko-KR" sz="2000" spc="-50" dirty="0">
                  <a:ln>
                    <a:solidFill>
                      <a:schemeClr val="accent1">
                        <a:shade val="95000"/>
                        <a:satMod val="10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63500" dir="5400000" algn="t" rotWithShape="0">
                      <a:prstClr val="black">
                        <a:alpha val="9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32" name="TextBox 224">
              <a:extLst>
                <a:ext uri="{FF2B5EF4-FFF2-40B4-BE49-F238E27FC236}">
                  <a16:creationId xmlns:a16="http://schemas.microsoft.com/office/drawing/2014/main" id="{D680F1F2-4064-420B-B61D-220F7BCE363F}"/>
                </a:ext>
              </a:extLst>
            </p:cNvPr>
            <p:cNvSpPr txBox="1"/>
            <p:nvPr/>
          </p:nvSpPr>
          <p:spPr>
            <a:xfrm>
              <a:off x="1980182" y="4288521"/>
              <a:ext cx="994781" cy="307776"/>
            </a:xfrm>
            <a:prstGeom prst="rect">
              <a:avLst/>
            </a:prstGeom>
            <a:grpFill/>
            <a:effectLst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-244373" algn="ctr" fontAlgn="base">
                <a:spcBef>
                  <a:spcPct val="0"/>
                </a:spcBef>
                <a:spcAft>
                  <a:spcPts val="513"/>
                </a:spcAft>
                <a:buClr>
                  <a:schemeClr val="accent2"/>
                </a:buClr>
                <a:buSzPct val="100000"/>
                <a:tabLst>
                  <a:tab pos="162916" algn="l"/>
                </a:tabLst>
                <a:defRPr/>
              </a:pPr>
              <a:r>
                <a:rPr kumimoji="1" lang="ko-KR" altLang="en-US" sz="2000" b="1" spc="-2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cs typeface="+mj-cs"/>
                </a:rPr>
                <a:t>인권 관점</a:t>
              </a:r>
            </a:p>
          </p:txBody>
        </p:sp>
      </p:grpSp>
      <p:sp>
        <p:nvSpPr>
          <p:cNvPr id="23" name="슬라이드 번호 개체 틀 3">
            <a:extLst>
              <a:ext uri="{FF2B5EF4-FFF2-40B4-BE49-F238E27FC236}">
                <a16:creationId xmlns:a16="http://schemas.microsoft.com/office/drawing/2014/main" id="{1925273F-910A-4A0D-AF27-8407FCFA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4673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846441" y="1364065"/>
            <a:ext cx="2841639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903078" y="1402165"/>
            <a:ext cx="2785002" cy="3962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en-US" altLang="ko-KR" sz="2000" b="1" dirty="0">
                <a:latin typeface="+mn-ea"/>
              </a:rPr>
              <a:t>5. </a:t>
            </a:r>
            <a:r>
              <a:rPr lang="ko-KR" altLang="en-US" sz="2000" b="1" dirty="0">
                <a:latin typeface="+mn-ea"/>
              </a:rPr>
              <a:t>해결방안 모색하기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926556" y="2824999"/>
            <a:ext cx="2294004" cy="31186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 err="1">
                <a:solidFill>
                  <a:sysClr val="windowText" lastClr="000000"/>
                </a:solidFill>
                <a:latin typeface="+mn-ea"/>
              </a:rPr>
              <a:t>예측가능한</a:t>
            </a:r>
            <a:r>
              <a:rPr lang="ko-KR" altLang="en-US" sz="1400" spc="-120" dirty="0">
                <a:solidFill>
                  <a:sysClr val="windowText" lastClr="000000"/>
                </a:solidFill>
                <a:latin typeface="+mn-ea"/>
              </a:rPr>
              <a:t> 일정으로 생활할 권리 보장을 위해  당사자와 일정을 사전 공유 </a:t>
            </a:r>
            <a:r>
              <a:rPr lang="en-US" altLang="ko-KR" sz="1400" spc="-120" dirty="0"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1400" spc="-120" dirty="0" err="1">
                <a:solidFill>
                  <a:sysClr val="windowText" lastClr="000000"/>
                </a:solidFill>
                <a:latin typeface="+mn-ea"/>
              </a:rPr>
              <a:t>알권리</a:t>
            </a:r>
            <a:r>
              <a:rPr lang="en-US" altLang="ko-KR" sz="1400" spc="-120" dirty="0">
                <a:solidFill>
                  <a:sysClr val="windowText" lastClr="000000"/>
                </a:solidFill>
                <a:latin typeface="+mn-ea"/>
              </a:rPr>
              <a:t>)</a:t>
            </a: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solidFill>
                  <a:sysClr val="windowText" lastClr="000000"/>
                </a:solidFill>
                <a:latin typeface="+mn-ea"/>
              </a:rPr>
              <a:t> </a:t>
            </a:r>
            <a:r>
              <a:rPr lang="ko-KR" altLang="en-US" sz="1400" spc="-120" dirty="0" err="1">
                <a:solidFill>
                  <a:sysClr val="windowText" lastClr="000000"/>
                </a:solidFill>
                <a:latin typeface="+mn-ea"/>
              </a:rPr>
              <a:t>일정변경이</a:t>
            </a:r>
            <a:r>
              <a:rPr lang="ko-KR" altLang="en-US" sz="1400" spc="-120" dirty="0">
                <a:solidFill>
                  <a:sysClr val="windowText" lastClr="000000"/>
                </a:solidFill>
                <a:latin typeface="+mn-ea"/>
              </a:rPr>
              <a:t> 필요시 사전 협의과정을 통해 자기결정 및 선택이 이루어질 수 있도록 함 </a:t>
            </a:r>
            <a:r>
              <a:rPr lang="en-US" altLang="ko-KR" sz="1400" spc="-120" dirty="0"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1400" spc="-120" dirty="0">
                <a:solidFill>
                  <a:sysClr val="windowText" lastClr="000000"/>
                </a:solidFill>
                <a:latin typeface="+mn-ea"/>
              </a:rPr>
              <a:t>선택권</a:t>
            </a:r>
            <a:r>
              <a:rPr lang="en-US" altLang="ko-KR" sz="1400" spc="-120" dirty="0">
                <a:solidFill>
                  <a:sysClr val="windowText" lastClr="000000"/>
                </a:solidFill>
                <a:latin typeface="+mn-ea"/>
              </a:rPr>
              <a:t>,</a:t>
            </a:r>
            <a:r>
              <a:rPr lang="ko-KR" altLang="en-US" sz="1400" spc="-120" dirty="0">
                <a:solidFill>
                  <a:sysClr val="windowText" lastClr="000000"/>
                </a:solidFill>
                <a:latin typeface="+mn-ea"/>
              </a:rPr>
              <a:t>자기결정권</a:t>
            </a:r>
            <a:r>
              <a:rPr lang="en-US" altLang="ko-KR" sz="1400" spc="-120" dirty="0">
                <a:solidFill>
                  <a:sysClr val="windowText" lastClr="000000"/>
                </a:solidFill>
                <a:latin typeface="+mn-ea"/>
              </a:rPr>
              <a:t>)</a:t>
            </a:r>
            <a:endParaRPr lang="ko-KR" altLang="en-US" sz="1400" spc="-12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81953" y="2825000"/>
            <a:ext cx="2294006" cy="311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solidFill>
                  <a:sysClr val="windowText" lastClr="000000"/>
                </a:solidFill>
                <a:latin typeface="+mn-ea"/>
              </a:rPr>
              <a:t>개인의 권리에 영향을 미치는 결정에 대해 사전에 공지하고 협의가 이루어지도록 내부 서비스제공 </a:t>
            </a:r>
            <a:r>
              <a:rPr lang="ko-KR" altLang="en-US" sz="1400" spc="-120" dirty="0" err="1">
                <a:solidFill>
                  <a:sysClr val="windowText" lastClr="000000"/>
                </a:solidFill>
                <a:latin typeface="+mn-ea"/>
              </a:rPr>
              <a:t>지침마련</a:t>
            </a:r>
            <a:endParaRPr lang="en-US" altLang="ko-KR" sz="1400" spc="-120" dirty="0"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solidFill>
                  <a:sysClr val="windowText" lastClr="000000"/>
                </a:solidFill>
                <a:latin typeface="+mn-ea"/>
              </a:rPr>
              <a:t>돌봄제공자의 상담</a:t>
            </a:r>
            <a:r>
              <a:rPr lang="en-US" altLang="ko-KR" sz="1400" spc="-120" dirty="0">
                <a:solidFill>
                  <a:sysClr val="windowText" lastClr="000000"/>
                </a:solidFill>
                <a:latin typeface="+mn-ea"/>
              </a:rPr>
              <a:t>, </a:t>
            </a:r>
            <a:r>
              <a:rPr lang="ko-KR" altLang="en-US" sz="1400" spc="-120" dirty="0">
                <a:solidFill>
                  <a:sysClr val="windowText" lastClr="000000"/>
                </a:solidFill>
                <a:latin typeface="+mn-ea"/>
              </a:rPr>
              <a:t>의사소통 기술 훈련 및 스트레스 관리 교육 기회 제공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6037350" y="2825000"/>
            <a:ext cx="2268450" cy="311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solidFill>
                  <a:sysClr val="windowText" lastClr="000000"/>
                </a:solidFill>
                <a:latin typeface="+mn-ea"/>
              </a:rPr>
              <a:t>돌봄제공기관에서 노인의 자기결정 및 선택권이 충분히 보장된 서비스 제공을 장려하도록 가이드라인을 제공 </a:t>
            </a:r>
            <a:endParaRPr lang="en-US" altLang="ko-KR" sz="1400" spc="-120" dirty="0"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solidFill>
                  <a:sysClr val="windowText" lastClr="000000"/>
                </a:solidFill>
                <a:latin typeface="+mn-ea"/>
              </a:rPr>
              <a:t>자기결정 및 선택권 보장의 인권적 </a:t>
            </a:r>
            <a:r>
              <a:rPr lang="ko-KR" altLang="en-US" sz="1400" spc="-120" dirty="0" err="1">
                <a:solidFill>
                  <a:sysClr val="windowText" lastClr="000000"/>
                </a:solidFill>
                <a:latin typeface="+mn-ea"/>
              </a:rPr>
              <a:t>돌봄사례에</a:t>
            </a:r>
            <a:r>
              <a:rPr lang="ko-KR" altLang="en-US" sz="1400" spc="-120" dirty="0">
                <a:solidFill>
                  <a:sysClr val="windowText" lastClr="000000"/>
                </a:solidFill>
                <a:latin typeface="+mn-ea"/>
              </a:rPr>
              <a:t> 대해 소개 및 홍보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26555" y="2483547"/>
            <a:ext cx="2294005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돌봄제공자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481952" y="2483547"/>
            <a:ext cx="2294007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돌봄제공기관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037350" y="2483547"/>
            <a:ext cx="2268450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사회 제도</a:t>
            </a:r>
          </a:p>
        </p:txBody>
      </p:sp>
      <p:sp>
        <p:nvSpPr>
          <p:cNvPr id="17" name="슬라이드 번호 개체 틀 3">
            <a:extLst>
              <a:ext uri="{FF2B5EF4-FFF2-40B4-BE49-F238E27FC236}">
                <a16:creationId xmlns:a16="http://schemas.microsoft.com/office/drawing/2014/main" id="{844A5581-F2CF-4A5E-8232-1D3AE6C1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5710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846441" y="1364065"/>
            <a:ext cx="2259018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46440" y="2392680"/>
            <a:ext cx="7489840" cy="28785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indent="0" algn="just">
              <a:lnSpc>
                <a:spcPts val="2500"/>
              </a:lnSpc>
              <a:buNone/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05841" y="2468966"/>
            <a:ext cx="7071360" cy="280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indent="0" algn="just">
              <a:lnSpc>
                <a:spcPts val="2800"/>
              </a:lnSpc>
              <a:buNone/>
            </a:pP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C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노인복지시설 박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00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노인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남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81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세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은 혼자 거동하기 불편하고 인지 장애도 보이고 있다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최근 밤마다 침대에서 자꾸 내려와 방을 나오려는 행동을 하고 침대에서 내려오다 엉덩방아를 찧는 등 낙상 상황이 자주 발생하고 있다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CCTV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를 보며 모니터링을 하지만 늘 지켜볼 수 없어 기관에서는 침대에서 내려오다 낙상할 위험을 예방하기 위해 박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00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노인의 침대만 난간을 더 높이 장착하여 요양보호사가 도움을 주는 경우 외에는 침대에서 나오지 못하도록 조치하였다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903078" y="1402165"/>
            <a:ext cx="2202381" cy="39624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r>
              <a:rPr lang="en-US" altLang="ko-KR" sz="20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1. </a:t>
            </a:r>
            <a:r>
              <a:rPr lang="ko-KR" altLang="en-US" sz="20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내용 상황 설명</a:t>
            </a:r>
          </a:p>
        </p:txBody>
      </p:sp>
    </p:spTree>
    <p:extLst>
      <p:ext uri="{BB962C8B-B14F-4D97-AF65-F5344CB8AC3E}">
        <p14:creationId xmlns:p14="http://schemas.microsoft.com/office/powerpoint/2010/main" val="2948578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926556" y="4218439"/>
            <a:ext cx="2294004" cy="20909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44000" indent="-144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침대가 불편해서 몸을 좀 움직이고 싶은데 도와주지 않음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44000" indent="-144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지금 상황과 감정을 설명하고 싶은데 말해도 무슨 말인지 이해 못해 줌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3481953" y="4218439"/>
            <a:ext cx="2294006" cy="20909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4400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 한사람을 늘 지켜보며 안전하게 돌보기는 한계 있음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4400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안전 문제 발생하면 담당자에게 책임을 묻고 변상을 해야 할 상황도 있는 등 일자리가 불안정함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037350" y="4218439"/>
            <a:ext cx="2268450" cy="20909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궁극적 책임은 기관이라 안전을 최우선으로 할 수 밖에 없음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요양보호사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채용이 어렵기에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요양보호사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입장도 고려해야 함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926556" y="2216787"/>
            <a:ext cx="2228380" cy="1034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침대에 있는 게 불편해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</a:p>
          <a:p>
            <a:pPr>
              <a:spcAft>
                <a:spcPts val="600"/>
              </a:spcAft>
            </a:pP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집에 가고 싶어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</a:p>
          <a:p>
            <a:pPr>
              <a:spcAft>
                <a:spcPts val="600"/>
              </a:spcAft>
            </a:pP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누가 자꾸 나오라고 해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481952" y="2216787"/>
            <a:ext cx="2156847" cy="1624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" indent="-72000">
              <a:spcAft>
                <a:spcPts val="600"/>
              </a:spcAft>
            </a:pP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침대에서 내려오다가 사고 날 위험이 있어요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</a:p>
          <a:p>
            <a:pPr>
              <a:spcAft>
                <a:spcPts val="600"/>
              </a:spcAft>
            </a:pP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다시 침대로 옮기는 게 힘들어요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</a:p>
          <a:p>
            <a:pPr>
              <a:spcAft>
                <a:spcPts val="600"/>
              </a:spcAft>
            </a:pP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내가 별 일 없도록 책임져야 해요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037350" y="2216787"/>
            <a:ext cx="2268450" cy="1624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" indent="-72000">
              <a:spcAft>
                <a:spcPts val="600"/>
              </a:spcAft>
            </a:pP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낙상이 발생하면 기관 책임으로 돌아오는 경우가 많기에 사전에 예방합시다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</a:p>
          <a:p>
            <a:pPr marL="72000" indent="-72000">
              <a:spcAft>
                <a:spcPts val="600"/>
              </a:spcAft>
            </a:pP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법적으로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요양보호사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 배치가 부족하니 개별 케어 불가능해요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＂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846441" y="1364065"/>
            <a:ext cx="2308495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903078" y="1402165"/>
            <a:ext cx="4171842" cy="3962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en-US" altLang="ko-KR" sz="2000" b="1" dirty="0">
                <a:latin typeface="+mn-ea"/>
              </a:rPr>
              <a:t>2. </a:t>
            </a:r>
            <a:r>
              <a:rPr lang="ko-KR" altLang="en-US" sz="2000" b="1" dirty="0">
                <a:latin typeface="+mn-ea"/>
              </a:rPr>
              <a:t>상황 분석하기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926555" y="3841412"/>
            <a:ext cx="2294005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노인의 입장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481952" y="3841412"/>
            <a:ext cx="2294007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돌봄제공자의 입장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037350" y="3841412"/>
            <a:ext cx="2268450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돌봄제공기관 입장</a:t>
            </a:r>
          </a:p>
        </p:txBody>
      </p:sp>
      <p:sp>
        <p:nvSpPr>
          <p:cNvPr id="23" name="슬라이드 번호 개체 틀 3">
            <a:extLst>
              <a:ext uri="{FF2B5EF4-FFF2-40B4-BE49-F238E27FC236}">
                <a16:creationId xmlns:a16="http://schemas.microsoft.com/office/drawing/2014/main" id="{1BA62FA9-3B4B-4734-9284-5BB8C258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820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10" name="학습목표…"/>
          <p:cNvSpPr txBox="1">
            <a:spLocks/>
          </p:cNvSpPr>
          <p:nvPr/>
        </p:nvSpPr>
        <p:spPr>
          <a:xfrm>
            <a:off x="783637" y="2146851"/>
            <a:ext cx="7737079" cy="1488925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000" indent="-396000" defTabSz="685800">
              <a:lnSpc>
                <a:spcPts val="2500"/>
              </a:lnSpc>
              <a:spcBef>
                <a:spcPts val="0"/>
              </a:spcBef>
              <a:buSzPct val="100000"/>
              <a:buFont typeface="Arial"/>
              <a:defRPr sz="2600" b="1">
                <a:latin typeface="맑은 고딕"/>
                <a:ea typeface="맑은 고딕"/>
                <a:cs typeface="맑은 고딕"/>
                <a:sym typeface="맑은 고딕"/>
              </a:defRPr>
            </a:pPr>
            <a:r>
              <a:rPr lang="ko-KR" altLang="en-US" sz="2000" dirty="0"/>
              <a:t>학습목표</a:t>
            </a:r>
          </a:p>
          <a:p>
            <a:pPr marL="396000" indent="-396000">
              <a:lnSpc>
                <a:spcPts val="2500"/>
              </a:lnSpc>
              <a:spcBef>
                <a:spcPts val="0"/>
              </a:spcBef>
              <a:buSzPct val="100000"/>
              <a:buAutoNum type="arabicPeriod"/>
              <a:defRPr sz="2300">
                <a:latin typeface="맑은 고딕"/>
                <a:ea typeface="맑은 고딕"/>
                <a:cs typeface="맑은 고딕"/>
                <a:sym typeface="맑은 고딕"/>
              </a:defRPr>
            </a:pPr>
            <a:r>
              <a:rPr lang="ko-KR" altLang="en-US" sz="1800" dirty="0"/>
              <a:t>생존권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보호권</a:t>
            </a:r>
            <a:r>
              <a:rPr lang="en-US" altLang="ko-KR" sz="1800" dirty="0"/>
              <a:t>, </a:t>
            </a:r>
            <a:r>
              <a:rPr lang="ko-KR" altLang="en-US" sz="1800" dirty="0"/>
              <a:t>참여권의 측면에서 </a:t>
            </a:r>
            <a:r>
              <a:rPr lang="ko-KR" altLang="en-US" sz="1800" dirty="0" err="1"/>
              <a:t>노인인권</a:t>
            </a:r>
            <a:r>
              <a:rPr lang="ko-KR" altLang="en-US" sz="1800" dirty="0"/>
              <a:t> 침해 사례를 이해한다</a:t>
            </a:r>
            <a:r>
              <a:rPr lang="en-US" altLang="ko-KR" sz="1800" dirty="0"/>
              <a:t>. </a:t>
            </a:r>
          </a:p>
          <a:p>
            <a:pPr marL="396000" indent="-396000">
              <a:lnSpc>
                <a:spcPts val="2500"/>
              </a:lnSpc>
              <a:spcBef>
                <a:spcPts val="0"/>
              </a:spcBef>
              <a:buSzPct val="100000"/>
              <a:buAutoNum type="arabicPeriod"/>
              <a:defRPr sz="2300">
                <a:latin typeface="맑은 고딕"/>
                <a:ea typeface="맑은 고딕"/>
                <a:cs typeface="맑은 고딕"/>
                <a:sym typeface="맑은 고딕"/>
              </a:defRPr>
            </a:pPr>
            <a:r>
              <a:rPr lang="ko-KR" altLang="en-US" sz="1800" dirty="0" err="1"/>
              <a:t>노인인권</a:t>
            </a:r>
            <a:r>
              <a:rPr lang="ko-KR" altLang="en-US" sz="1800" dirty="0"/>
              <a:t> 침해 사례에 대해 각각의 입장에서 생각해 보고 해결방안을 모색해 본다</a:t>
            </a:r>
            <a:r>
              <a:rPr lang="en-US" altLang="ko-KR" sz="1800" dirty="0"/>
              <a:t>. </a:t>
            </a:r>
            <a:endParaRPr lang="ko-KR" altLang="en-US" sz="2000" spc="-150" dirty="0"/>
          </a:p>
        </p:txBody>
      </p:sp>
      <p:sp>
        <p:nvSpPr>
          <p:cNvPr id="4" name="학습목표…"/>
          <p:cNvSpPr txBox="1">
            <a:spLocks/>
          </p:cNvSpPr>
          <p:nvPr/>
        </p:nvSpPr>
        <p:spPr>
          <a:xfrm>
            <a:off x="783637" y="3635777"/>
            <a:ext cx="7737079" cy="2857098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000" lvl="0" indent="-396000">
              <a:lnSpc>
                <a:spcPts val="1700"/>
              </a:lnSpc>
              <a:spcBef>
                <a:spcPts val="0"/>
              </a:spcBef>
              <a:defRPr/>
            </a:pPr>
            <a:r>
              <a:rPr lang="ko-KR" altLang="en-US" sz="2000" b="1" dirty="0">
                <a:ln>
                  <a:noFill/>
                </a:ln>
                <a:solidFill>
                  <a:prstClr val="black"/>
                </a:solidFill>
                <a:latin typeface="+mn-ea"/>
              </a:rPr>
              <a:t>학습내용</a:t>
            </a:r>
            <a:endParaRPr lang="en-US" altLang="ko-KR" sz="2000" b="1" dirty="0">
              <a:ln>
                <a:noFill/>
              </a:ln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700"/>
              </a:lnSpc>
              <a:buFont typeface="+mj-lt"/>
              <a:buAutoNum type="romanUcPeriod"/>
              <a:defRPr/>
            </a:pPr>
            <a:r>
              <a:rPr lang="ko-KR" altLang="en-US" sz="2000" b="1" dirty="0" err="1">
                <a:latin typeface="+mn-ea"/>
              </a:rPr>
              <a:t>노인인권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ko-KR" altLang="en-US" sz="2000" b="1" dirty="0" err="1">
                <a:latin typeface="+mn-ea"/>
              </a:rPr>
              <a:t>실처</a:t>
            </a:r>
            <a:r>
              <a:rPr lang="ko-KR" altLang="en-US" sz="2000" b="1" dirty="0">
                <a:latin typeface="+mn-ea"/>
              </a:rPr>
              <a:t> 사례 구성</a:t>
            </a:r>
            <a:endParaRPr lang="en-US" altLang="ko-KR" sz="2000" b="1" dirty="0">
              <a:latin typeface="+mn-ea"/>
            </a:endParaRPr>
          </a:p>
          <a:p>
            <a:pPr lvl="0">
              <a:lnSpc>
                <a:spcPts val="1700"/>
              </a:lnSpc>
              <a:buFont typeface="+mj-lt"/>
              <a:buAutoNum type="romanUcPeriod"/>
              <a:defRPr/>
            </a:pPr>
            <a:r>
              <a:rPr lang="ko-KR" altLang="en-US" sz="2000" b="1" dirty="0" err="1">
                <a:latin typeface="+mn-ea"/>
              </a:rPr>
              <a:t>노인인권</a:t>
            </a:r>
            <a:r>
              <a:rPr lang="ko-KR" altLang="en-US" sz="2000" b="1" dirty="0">
                <a:latin typeface="+mn-ea"/>
              </a:rPr>
              <a:t> 실천 사례</a:t>
            </a:r>
            <a:endParaRPr lang="en-US" altLang="ko-KR" sz="2000" b="1" dirty="0">
              <a:latin typeface="+mn-ea"/>
            </a:endParaRPr>
          </a:p>
          <a:p>
            <a:pPr marL="252000" lvl="0" indent="360000">
              <a:lnSpc>
                <a:spcPts val="1700"/>
              </a:lnSpc>
              <a:buFont typeface="+mj-lt"/>
              <a:buAutoNum type="arabicPeriod"/>
              <a:defRPr/>
            </a:pPr>
            <a:r>
              <a:rPr lang="ko-KR" altLang="en-US" sz="2000" b="1" dirty="0">
                <a:latin typeface="+mn-ea"/>
              </a:rPr>
              <a:t>개별화된 서비스 제공 사례</a:t>
            </a:r>
            <a:r>
              <a:rPr lang="ko-KR" altLang="en-US" sz="2000" dirty="0">
                <a:latin typeface="+mn-ea"/>
              </a:rPr>
              <a:t>를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통한 인권 실천 실습</a:t>
            </a:r>
            <a:endParaRPr lang="en-US" altLang="ko-KR" sz="2000" dirty="0">
              <a:latin typeface="+mn-ea"/>
            </a:endParaRPr>
          </a:p>
          <a:p>
            <a:pPr marL="252000" lvl="0" indent="360000">
              <a:lnSpc>
                <a:spcPts val="1700"/>
              </a:lnSpc>
              <a:buFont typeface="+mj-lt"/>
              <a:buAutoNum type="arabicPeriod"/>
              <a:defRPr/>
            </a:pPr>
            <a:r>
              <a:rPr lang="ko-KR" altLang="en-US" sz="2000" b="1" dirty="0">
                <a:latin typeface="+mn-ea"/>
              </a:rPr>
              <a:t>일정 변경의 상황 사례</a:t>
            </a:r>
            <a:r>
              <a:rPr lang="ko-KR" altLang="en-US" sz="2000" dirty="0">
                <a:latin typeface="+mn-ea"/>
              </a:rPr>
              <a:t>를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통한 </a:t>
            </a:r>
            <a:r>
              <a:rPr lang="ko-KR" altLang="en-US" sz="2000" dirty="0" err="1">
                <a:latin typeface="+mn-ea"/>
              </a:rPr>
              <a:t>인권실천</a:t>
            </a:r>
            <a:r>
              <a:rPr lang="ko-KR" altLang="en-US" sz="2000" dirty="0">
                <a:latin typeface="+mn-ea"/>
              </a:rPr>
              <a:t> 실습</a:t>
            </a:r>
            <a:endParaRPr lang="en-US" altLang="ko-KR" sz="2000" dirty="0">
              <a:latin typeface="+mn-ea"/>
            </a:endParaRPr>
          </a:p>
          <a:p>
            <a:pPr marL="252000" lvl="0" indent="360000">
              <a:lnSpc>
                <a:spcPts val="1700"/>
              </a:lnSpc>
              <a:buFont typeface="+mj-lt"/>
              <a:buAutoNum type="arabicPeriod"/>
              <a:defRPr/>
            </a:pPr>
            <a:r>
              <a:rPr lang="ko-KR" altLang="en-US" sz="2000" b="1" dirty="0">
                <a:latin typeface="+mn-ea"/>
              </a:rPr>
              <a:t>침대에서 낙상 위험 사례</a:t>
            </a:r>
            <a:r>
              <a:rPr lang="ko-KR" altLang="en-US" sz="2000" dirty="0">
                <a:latin typeface="+mn-ea"/>
              </a:rPr>
              <a:t>를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통한 </a:t>
            </a:r>
            <a:r>
              <a:rPr lang="ko-KR" altLang="en-US" sz="2000" dirty="0" err="1">
                <a:latin typeface="+mn-ea"/>
              </a:rPr>
              <a:t>인권실천</a:t>
            </a:r>
            <a:r>
              <a:rPr lang="ko-KR" altLang="en-US" sz="2000" dirty="0">
                <a:latin typeface="+mn-ea"/>
              </a:rPr>
              <a:t> 실습</a:t>
            </a:r>
            <a:endParaRPr lang="en-US" altLang="ko-KR" sz="2000" dirty="0">
              <a:latin typeface="+mn-ea"/>
            </a:endParaRPr>
          </a:p>
          <a:p>
            <a:pPr marL="252000" lvl="0" indent="360000">
              <a:lnSpc>
                <a:spcPts val="1700"/>
              </a:lnSpc>
              <a:buFont typeface="+mj-lt"/>
              <a:buAutoNum type="arabicPeriod"/>
              <a:defRPr/>
            </a:pPr>
            <a:r>
              <a:rPr lang="ko-KR" altLang="en-US" sz="2000" b="1" dirty="0">
                <a:latin typeface="+mn-ea"/>
              </a:rPr>
              <a:t>코로나 </a:t>
            </a:r>
            <a:r>
              <a:rPr lang="ko-KR" altLang="en-US" sz="2000" b="1" dirty="0" err="1">
                <a:latin typeface="+mn-ea"/>
              </a:rPr>
              <a:t>팬데믹</a:t>
            </a:r>
            <a:r>
              <a:rPr lang="ko-KR" altLang="en-US" sz="2000" b="1" dirty="0">
                <a:latin typeface="+mn-ea"/>
              </a:rPr>
              <a:t> 상황 사례</a:t>
            </a:r>
            <a:r>
              <a:rPr lang="ko-KR" altLang="en-US" sz="2000" dirty="0">
                <a:latin typeface="+mn-ea"/>
              </a:rPr>
              <a:t>를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통한 </a:t>
            </a:r>
            <a:r>
              <a:rPr lang="ko-KR" altLang="en-US" sz="2000" dirty="0" err="1">
                <a:latin typeface="+mn-ea"/>
              </a:rPr>
              <a:t>인권실천</a:t>
            </a:r>
            <a:r>
              <a:rPr lang="ko-KR" altLang="en-US" sz="2000" dirty="0">
                <a:latin typeface="+mn-ea"/>
              </a:rPr>
              <a:t> 실습</a:t>
            </a:r>
            <a:endParaRPr lang="en-US" altLang="ko-KR" sz="2000" dirty="0">
              <a:latin typeface="+mn-ea"/>
            </a:endParaRPr>
          </a:p>
          <a:p>
            <a:pPr marL="252000" lvl="0" indent="360000">
              <a:lnSpc>
                <a:spcPts val="1700"/>
              </a:lnSpc>
              <a:buFont typeface="+mj-lt"/>
              <a:buAutoNum type="arabicPeriod"/>
              <a:defRPr/>
            </a:pPr>
            <a:r>
              <a:rPr lang="ko-KR" altLang="en-US" sz="2000" b="1" dirty="0">
                <a:latin typeface="+mn-ea"/>
              </a:rPr>
              <a:t>서비스 제공 내용 설명 사례</a:t>
            </a:r>
            <a:r>
              <a:rPr lang="ko-KR" altLang="en-US" sz="2000" dirty="0">
                <a:latin typeface="+mn-ea"/>
              </a:rPr>
              <a:t>를 통한 </a:t>
            </a:r>
            <a:r>
              <a:rPr lang="ko-KR" altLang="en-US" sz="2000" dirty="0" err="1">
                <a:latin typeface="+mn-ea"/>
              </a:rPr>
              <a:t>인권실천</a:t>
            </a:r>
            <a:r>
              <a:rPr lang="ko-KR" altLang="en-US" sz="2000" dirty="0">
                <a:latin typeface="+mn-ea"/>
              </a:rPr>
              <a:t> 실습</a:t>
            </a:r>
          </a:p>
        </p:txBody>
      </p:sp>
    </p:spTree>
    <p:extLst>
      <p:ext uri="{BB962C8B-B14F-4D97-AF65-F5344CB8AC3E}">
        <p14:creationId xmlns:p14="http://schemas.microsoft.com/office/powerpoint/2010/main" val="1716543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846441" y="1364065"/>
            <a:ext cx="3862720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903078" y="1402165"/>
            <a:ext cx="4171842" cy="3962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en-US" altLang="ko-KR" sz="2000" b="1" dirty="0">
                <a:latin typeface="+mn-ea"/>
              </a:rPr>
              <a:t>3. </a:t>
            </a:r>
            <a:r>
              <a:rPr lang="ko-KR" altLang="en-US" sz="2000" b="1" dirty="0">
                <a:latin typeface="+mn-ea"/>
              </a:rPr>
              <a:t>당사자 입장에서 생각해보기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926556" y="3053599"/>
            <a:ext cx="2294004" cy="2691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침대에서만 있지 않고 돌아다니도록 도와주었으면 좋겠음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내가 불편한 것을 전달하기 어려우니 나를 주의 깊게 살펴주어 먼저 알아주어 편하게 지내고 싶음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481953" y="3053600"/>
            <a:ext cx="2294006" cy="2691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안전에 위험이 있는 노인은 추가 인력이나 추가 수당이 있어야 함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안전문제로 부당한 처우를 받는 일이 없도록 제도 또는 기관 차원의 보장 필요함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037350" y="3053600"/>
            <a:ext cx="2268450" cy="2691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재정적으로 추가 인력 제공이나 수당지급 어려움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보호자들의 항의와 시설 이미지 실추에 대해 그 누구도 책임져주지 않음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의료 및 보상비 지급 한계 있음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26555" y="2712147"/>
            <a:ext cx="2294005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노인의 입장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481952" y="2712147"/>
            <a:ext cx="2294007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돌봄제공자의 입장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037350" y="2712147"/>
            <a:ext cx="2268450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돌봄제공기관 입장</a:t>
            </a:r>
          </a:p>
        </p:txBody>
      </p:sp>
      <p:sp>
        <p:nvSpPr>
          <p:cNvPr id="17" name="슬라이드 번호 개체 틀 3">
            <a:extLst>
              <a:ext uri="{FF2B5EF4-FFF2-40B4-BE49-F238E27FC236}">
                <a16:creationId xmlns:a16="http://schemas.microsoft.com/office/drawing/2014/main" id="{5152EB03-D5E1-4238-9E9D-94A9D587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1421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/>
          <p:cNvSpPr/>
          <p:nvPr/>
        </p:nvSpPr>
        <p:spPr>
          <a:xfrm rot="5400000">
            <a:off x="4212426" y="826996"/>
            <a:ext cx="825518" cy="7557486"/>
          </a:xfrm>
          <a:prstGeom prst="rect">
            <a:avLst/>
          </a:prstGeom>
          <a:solidFill>
            <a:srgbClr val="21A39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39" name="직사각형 38"/>
          <p:cNvSpPr/>
          <p:nvPr/>
        </p:nvSpPr>
        <p:spPr>
          <a:xfrm rot="5400000">
            <a:off x="4212426" y="1758614"/>
            <a:ext cx="825518" cy="7557486"/>
          </a:xfrm>
          <a:prstGeom prst="rect">
            <a:avLst/>
          </a:prstGeom>
          <a:solidFill>
            <a:srgbClr val="21A39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 rot="5400000">
            <a:off x="4212426" y="-104621"/>
            <a:ext cx="825518" cy="7557486"/>
          </a:xfrm>
          <a:prstGeom prst="rect">
            <a:avLst/>
          </a:prstGeom>
          <a:solidFill>
            <a:srgbClr val="21A39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871802" y="2333283"/>
            <a:ext cx="1304227" cy="6994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생존권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983601" y="3397971"/>
            <a:ext cx="7226860" cy="549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defTabSz="936625">
              <a:lnSpc>
                <a:spcPct val="110000"/>
              </a:lnSpc>
              <a:defRPr/>
            </a:pPr>
            <a:r>
              <a:rPr lang="ko-KR" altLang="en-US" sz="1400" b="1" spc="-1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노인은 끝까지 존엄한 존재로 대우받아야 하며</a:t>
            </a:r>
            <a:r>
              <a:rPr lang="en-US" altLang="ko-KR" sz="1400" b="1" spc="-1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b="1" spc="-1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개인의 상태와 욕구에 따른 </a:t>
            </a:r>
            <a:r>
              <a:rPr lang="ko-KR" altLang="en-US" sz="1400" b="1" spc="-1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적합한 서비스를 받을 권리</a:t>
            </a:r>
            <a:r>
              <a:rPr lang="ko-KR" altLang="en-US" sz="1400" b="1" spc="-1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가 있다</a:t>
            </a:r>
            <a:r>
              <a:rPr lang="en-US" altLang="ko-KR" sz="1400" b="1" spc="-1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962935" y="4314593"/>
            <a:ext cx="7324500" cy="5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defTabSz="936625">
              <a:lnSpc>
                <a:spcPct val="110000"/>
              </a:lnSpc>
              <a:defRPr/>
            </a:pPr>
            <a:r>
              <a:rPr lang="ko-KR" altLang="en-US" sz="1400" b="1" spc="-1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노인은 시설에서 일상생활함에 있어 안전한 환경에서 </a:t>
            </a:r>
            <a:r>
              <a:rPr lang="ko-KR" altLang="en-US" sz="1400" b="1" spc="-1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자유롭게 이동할 권리</a:t>
            </a:r>
            <a:r>
              <a:rPr lang="ko-KR" altLang="en-US" sz="1400" b="1" spc="-1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가 있으며</a:t>
            </a:r>
            <a:r>
              <a:rPr lang="en-US" altLang="ko-KR" sz="1400" b="1" spc="-1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 </a:t>
            </a:r>
            <a:r>
              <a:rPr lang="ko-KR" altLang="en-US" sz="1400" b="1" spc="-1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이를 제한하는 환경과 행위로 부터 </a:t>
            </a:r>
            <a:r>
              <a:rPr lang="ko-KR" altLang="en-US" sz="1400" b="1" spc="-1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신체적 구속을 받지 않을 권리</a:t>
            </a:r>
            <a:r>
              <a:rPr lang="ko-KR" altLang="en-US" sz="1400" b="1" spc="-1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가 있다</a:t>
            </a:r>
            <a:r>
              <a:rPr lang="en-US" altLang="ko-KR" sz="1400" b="1" spc="-1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.. 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968361" y="5266493"/>
            <a:ext cx="7324500" cy="5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defTabSz="936625">
              <a:lnSpc>
                <a:spcPct val="110000"/>
              </a:lnSpc>
              <a:defRPr/>
            </a:pPr>
            <a:r>
              <a:rPr lang="ko-KR" altLang="en-US" sz="1400" b="1" spc="-1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침대 난간 높이를 높게 하거나 철책을 설치하여 노인을 침대 밖으로 나오지 못하는 행위는 노인의 신체를 구속하는 것으로  </a:t>
            </a:r>
            <a:r>
              <a:rPr lang="ko-KR" altLang="en-US" sz="1400" b="1" spc="-1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노인학대</a:t>
            </a:r>
            <a:r>
              <a:rPr lang="ko-KR" altLang="en-US" sz="1400" b="1" spc="-1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중 </a:t>
            </a:r>
            <a:r>
              <a:rPr lang="ko-KR" altLang="en-US" sz="1400" b="1" spc="-1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신체적 학대</a:t>
            </a:r>
            <a:r>
              <a:rPr lang="ko-KR" altLang="en-US" sz="1400" b="1" spc="-1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에 해당된다</a:t>
            </a:r>
            <a:r>
              <a:rPr lang="en-US" altLang="ko-KR" sz="1400" b="1" spc="-1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690602" y="2333283"/>
            <a:ext cx="1304227" cy="69947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발달권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2281202" y="2333283"/>
            <a:ext cx="1304227" cy="69947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보호권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846441" y="1364065"/>
            <a:ext cx="4201600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903078" y="1402165"/>
            <a:ext cx="4171842" cy="3962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en-US" altLang="ko-KR" sz="2000" b="1" dirty="0">
                <a:latin typeface="+mn-ea"/>
              </a:rPr>
              <a:t>4. </a:t>
            </a:r>
            <a:r>
              <a:rPr lang="ko-KR" altLang="en-US" sz="2000" b="1" dirty="0" err="1">
                <a:latin typeface="+mn-ea"/>
              </a:rPr>
              <a:t>노인인권</a:t>
            </a:r>
            <a:r>
              <a:rPr lang="ko-KR" altLang="en-US" sz="2000" b="1" dirty="0">
                <a:latin typeface="+mn-ea"/>
              </a:rPr>
              <a:t> 관점에서 생각해보기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477B47B3-B38E-4340-9485-64577363827C}"/>
              </a:ext>
            </a:extLst>
          </p:cNvPr>
          <p:cNvGrpSpPr/>
          <p:nvPr/>
        </p:nvGrpSpPr>
        <p:grpSpPr>
          <a:xfrm>
            <a:off x="6757846" y="1413364"/>
            <a:ext cx="1634362" cy="1588832"/>
            <a:chOff x="1206502" y="3449137"/>
            <a:chExt cx="2655895" cy="2655894"/>
          </a:xfrm>
          <a:solidFill>
            <a:srgbClr val="21A394"/>
          </a:solidFill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ED6F3EFE-533A-46ED-960D-408D7B804115}"/>
                </a:ext>
              </a:extLst>
            </p:cNvPr>
            <p:cNvGrpSpPr/>
            <p:nvPr/>
          </p:nvGrpSpPr>
          <p:grpSpPr>
            <a:xfrm>
              <a:off x="1206502" y="3449137"/>
              <a:ext cx="2655895" cy="2655894"/>
              <a:chOff x="3115777" y="2335693"/>
              <a:chExt cx="2940670" cy="2940670"/>
            </a:xfrm>
            <a:grpFill/>
          </p:grpSpPr>
          <p:sp>
            <p:nvSpPr>
              <p:cNvPr id="33" name="Circular Arrow 18">
                <a:extLst>
                  <a:ext uri="{FF2B5EF4-FFF2-40B4-BE49-F238E27FC236}">
                    <a16:creationId xmlns:a16="http://schemas.microsoft.com/office/drawing/2014/main" id="{E8215B5A-0D03-48EF-A8F1-9D49D58F1E80}"/>
                  </a:ext>
                </a:extLst>
              </p:cNvPr>
              <p:cNvSpPr/>
              <p:nvPr/>
            </p:nvSpPr>
            <p:spPr>
              <a:xfrm>
                <a:off x="3192061" y="2335693"/>
                <a:ext cx="2854716" cy="2855791"/>
              </a:xfrm>
              <a:prstGeom prst="circularArrow">
                <a:avLst>
                  <a:gd name="adj1" fmla="val 5912"/>
                  <a:gd name="adj2" fmla="val 327528"/>
                  <a:gd name="adj3" fmla="val 21244589"/>
                  <a:gd name="adj4" fmla="val 16252165"/>
                  <a:gd name="adj5" fmla="val 5932"/>
                </a:avLst>
              </a:prstGeom>
              <a:grpFill/>
              <a:ln>
                <a:noFill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" name="Circular Arrow 19">
                <a:extLst>
                  <a:ext uri="{FF2B5EF4-FFF2-40B4-BE49-F238E27FC236}">
                    <a16:creationId xmlns:a16="http://schemas.microsoft.com/office/drawing/2014/main" id="{857722BB-215E-4F4F-B7F0-66F8CD26429F}"/>
                  </a:ext>
                </a:extLst>
              </p:cNvPr>
              <p:cNvSpPr/>
              <p:nvPr/>
            </p:nvSpPr>
            <p:spPr>
              <a:xfrm>
                <a:off x="3200656" y="2421647"/>
                <a:ext cx="2855791" cy="2854716"/>
              </a:xfrm>
              <a:prstGeom prst="circularArrow">
                <a:avLst>
                  <a:gd name="adj1" fmla="val 5777"/>
                  <a:gd name="adj2" fmla="val 327528"/>
                  <a:gd name="adj3" fmla="val 5100574"/>
                  <a:gd name="adj4" fmla="val 52969"/>
                  <a:gd name="adj5" fmla="val 6264"/>
                </a:avLst>
              </a:prstGeom>
              <a:grpFill/>
              <a:ln>
                <a:noFill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" name="Circular Arrow 20">
                <a:extLst>
                  <a:ext uri="{FF2B5EF4-FFF2-40B4-BE49-F238E27FC236}">
                    <a16:creationId xmlns:a16="http://schemas.microsoft.com/office/drawing/2014/main" id="{2F83B55F-A4C5-4362-BDE0-920DFCD44A6D}"/>
                  </a:ext>
                </a:extLst>
              </p:cNvPr>
              <p:cNvSpPr/>
              <p:nvPr/>
            </p:nvSpPr>
            <p:spPr>
              <a:xfrm>
                <a:off x="3115777" y="2421648"/>
                <a:ext cx="2854717" cy="2854715"/>
              </a:xfrm>
              <a:prstGeom prst="circularArrow">
                <a:avLst>
                  <a:gd name="adj1" fmla="val 6256"/>
                  <a:gd name="adj2" fmla="val 327528"/>
                  <a:gd name="adj3" fmla="val 10333332"/>
                  <a:gd name="adj4" fmla="val 5400000"/>
                  <a:gd name="adj5" fmla="val 5932"/>
                </a:avLst>
              </a:prstGeom>
              <a:grpFill/>
              <a:ln>
                <a:noFill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" name="Circular Arrow 21">
                <a:extLst>
                  <a:ext uri="{FF2B5EF4-FFF2-40B4-BE49-F238E27FC236}">
                    <a16:creationId xmlns:a16="http://schemas.microsoft.com/office/drawing/2014/main" id="{449E5D78-6DAD-4C8D-857B-3425111528B2}"/>
                  </a:ext>
                </a:extLst>
              </p:cNvPr>
              <p:cNvSpPr/>
              <p:nvPr/>
            </p:nvSpPr>
            <p:spPr>
              <a:xfrm>
                <a:off x="3115777" y="2335693"/>
                <a:ext cx="2854716" cy="2855791"/>
              </a:xfrm>
              <a:prstGeom prst="circularArrow">
                <a:avLst>
                  <a:gd name="adj1" fmla="val 6737"/>
                  <a:gd name="adj2" fmla="val 439077"/>
                  <a:gd name="adj3" fmla="val 15815947"/>
                  <a:gd name="adj4" fmla="val 10800000"/>
                  <a:gd name="adj5" fmla="val 5932"/>
                </a:avLst>
              </a:prstGeom>
              <a:grpFill/>
              <a:ln>
                <a:noFill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7" name="타원 36">
                <a:extLst>
                  <a:ext uri="{FF2B5EF4-FFF2-40B4-BE49-F238E27FC236}">
                    <a16:creationId xmlns:a16="http://schemas.microsoft.com/office/drawing/2014/main" id="{4FE7FBCC-A856-4E77-8E68-47D916C7905A}"/>
                  </a:ext>
                </a:extLst>
              </p:cNvPr>
              <p:cNvSpPr/>
              <p:nvPr/>
            </p:nvSpPr>
            <p:spPr>
              <a:xfrm>
                <a:off x="3517018" y="2754663"/>
                <a:ext cx="2102732" cy="2102731"/>
              </a:xfrm>
              <a:prstGeom prst="ellipse">
                <a:avLst/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altLang="ko-KR" sz="2000" spc="-50" dirty="0">
                  <a:ln>
                    <a:solidFill>
                      <a:schemeClr val="accent1">
                        <a:shade val="95000"/>
                        <a:satMod val="10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63500" dir="5400000" algn="t" rotWithShape="0">
                      <a:prstClr val="black">
                        <a:alpha val="9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32" name="TextBox 224">
              <a:extLst>
                <a:ext uri="{FF2B5EF4-FFF2-40B4-BE49-F238E27FC236}">
                  <a16:creationId xmlns:a16="http://schemas.microsoft.com/office/drawing/2014/main" id="{D680F1F2-4064-420B-B61D-220F7BCE363F}"/>
                </a:ext>
              </a:extLst>
            </p:cNvPr>
            <p:cNvSpPr txBox="1"/>
            <p:nvPr/>
          </p:nvSpPr>
          <p:spPr>
            <a:xfrm>
              <a:off x="1980182" y="4288521"/>
              <a:ext cx="994781" cy="307776"/>
            </a:xfrm>
            <a:prstGeom prst="rect">
              <a:avLst/>
            </a:prstGeom>
            <a:grpFill/>
            <a:effectLst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-244373" algn="ctr" fontAlgn="base">
                <a:spcBef>
                  <a:spcPct val="0"/>
                </a:spcBef>
                <a:spcAft>
                  <a:spcPts val="513"/>
                </a:spcAft>
                <a:buClr>
                  <a:schemeClr val="accent2"/>
                </a:buClr>
                <a:buSzPct val="100000"/>
                <a:tabLst>
                  <a:tab pos="162916" algn="l"/>
                </a:tabLst>
                <a:defRPr/>
              </a:pPr>
              <a:r>
                <a:rPr kumimoji="1" lang="ko-KR" altLang="en-US" sz="2000" b="1" spc="-2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cs typeface="+mj-cs"/>
                </a:rPr>
                <a:t>인권 관점</a:t>
              </a:r>
            </a:p>
          </p:txBody>
        </p:sp>
      </p:grpSp>
      <p:sp>
        <p:nvSpPr>
          <p:cNvPr id="22" name="슬라이드 번호 개체 틀 3">
            <a:extLst>
              <a:ext uri="{FF2B5EF4-FFF2-40B4-BE49-F238E27FC236}">
                <a16:creationId xmlns:a16="http://schemas.microsoft.com/office/drawing/2014/main" id="{83012D5A-22DF-4985-8D60-0396FAD1C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7248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846441" y="1364065"/>
            <a:ext cx="2841639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903078" y="1402165"/>
            <a:ext cx="2785002" cy="3962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en-US" altLang="ko-KR" sz="2000" b="1" dirty="0">
                <a:latin typeface="+mn-ea"/>
              </a:rPr>
              <a:t>5. </a:t>
            </a:r>
            <a:r>
              <a:rPr lang="ko-KR" altLang="en-US" sz="2000" b="1" dirty="0">
                <a:latin typeface="+mn-ea"/>
              </a:rPr>
              <a:t>해결방안 모색하기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926556" y="3007879"/>
            <a:ext cx="2294004" cy="2615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563" indent="-182563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82563" indent="-182563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침대에서 내려오는 이유를 파악하여 그 원인을 제거하거나 해결하려는 시도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82563" indent="-182563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노인을 제한된 공간에 두어 신체적 구속을 하는 행위는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노인학대가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될 수 있음을 인식해야 함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81953" y="3007880"/>
            <a:ext cx="2294006" cy="2615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노인의 신체를 구속하지 않는 돌봄과 대응방안을 강구하여 실천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돌봄제공자의 인권의식 함양과 더불어 돌봄 과정의 소진을 예방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,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관리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6037350" y="3007880"/>
            <a:ext cx="2268450" cy="2615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노인의 도전적 행위에 대한 인권적 대응 지침 마련과 훈련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돌봄과정에서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신체구속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행위 발견 시 신고 및 모니터 강화 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26555" y="2666427"/>
            <a:ext cx="2294005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돌봄제공자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481952" y="2666427"/>
            <a:ext cx="2294007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돌봄제공기관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037350" y="2666427"/>
            <a:ext cx="2268450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사회 제도</a:t>
            </a:r>
          </a:p>
        </p:txBody>
      </p:sp>
      <p:sp>
        <p:nvSpPr>
          <p:cNvPr id="17" name="슬라이드 번호 개체 틀 3">
            <a:extLst>
              <a:ext uri="{FF2B5EF4-FFF2-40B4-BE49-F238E27FC236}">
                <a16:creationId xmlns:a16="http://schemas.microsoft.com/office/drawing/2014/main" id="{218FFF06-C77A-4B6C-B548-E3199710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9222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846441" y="1364065"/>
            <a:ext cx="2259018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46440" y="2392680"/>
            <a:ext cx="7489840" cy="3368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indent="0" algn="just">
              <a:lnSpc>
                <a:spcPts val="2500"/>
              </a:lnSpc>
              <a:buNone/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05841" y="2468966"/>
            <a:ext cx="7071360" cy="3078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indent="0" algn="just">
              <a:lnSpc>
                <a:spcPts val="2800"/>
              </a:lnSpc>
              <a:buNone/>
            </a:pP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노인복지시설 조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00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노인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여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78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세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은 시설에서 생활하면서 매달 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회씩 아들의 집에 가서 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박을 하고 오는 것을 늘 기대하고 기다린다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그러나 코로나가 발생하면서 외출금지 및 면회 금지가 되어 아들 집에 가지 못한 지 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6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개월이 지났다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아들과 손자를 보고 싶어 영상통화를 하고 싶지만 개인이 핸드폰 소유를 금하고 있어 직원의 핸드폰을 빌려 이용해야 하는데 바쁜 직원에게 부탁하는 게 여의치 않다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코로나 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단계가 되면서 가족이 면회를 오도록 연락을 요청하였으나 관할부서에서 지시가 내려오지 않아 불가능하다는 답변을 받았다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903078" y="1402165"/>
            <a:ext cx="2202381" cy="39624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r>
              <a:rPr lang="en-US" altLang="ko-KR" sz="20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1. </a:t>
            </a:r>
            <a:r>
              <a:rPr lang="ko-KR" altLang="en-US" sz="20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내용 상황 설명</a:t>
            </a:r>
          </a:p>
        </p:txBody>
      </p:sp>
    </p:spTree>
    <p:extLst>
      <p:ext uri="{BB962C8B-B14F-4D97-AF65-F5344CB8AC3E}">
        <p14:creationId xmlns:p14="http://schemas.microsoft.com/office/powerpoint/2010/main" val="2108502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926556" y="3959359"/>
            <a:ext cx="2294004" cy="2517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lvl="0" indent="-144000" defTabSz="457200" latinLnBrk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44000" lvl="0" indent="-144000" defTabSz="457200" latinLnBrk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내 핸드폰으로 가족과 연락할 권리 있음 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소유권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정보통신생활 권리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)</a:t>
            </a:r>
          </a:p>
          <a:p>
            <a:pPr marL="144000" lvl="0" indent="-144000" defTabSz="457200" latinLnBrk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자녀 면회가 왜 안 되는지 설명조차 없이 일방적으로 통제됨 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알권리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)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3481953" y="3959359"/>
            <a:ext cx="2294006" cy="25176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lvl="0" indent="-144000" defTabSz="457200" latinLnBrk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44000" lvl="0" indent="-144000" defTabSz="457200" latinLnBrk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노인의 안전을 책임져야 함 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안전 보장의 책무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)</a:t>
            </a:r>
          </a:p>
          <a:p>
            <a:pPr marL="144000" lvl="0" indent="-144000" defTabSz="457200" latinLnBrk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핸드폰 분실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또는 핸드폰으로 노인 간 갈등 발생할 소지가 높으니 제한할 수밖에 없음              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행복추구권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)</a:t>
            </a: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037350" y="3959359"/>
            <a:ext cx="2268450" cy="25176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lvl="0" indent="-144000" defTabSz="457200" latinLnBrk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44000" lvl="0" indent="-144000" defTabSz="457200" latinLnBrk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종사자 생명과 직결된 상황이라 안전에 만전을 기해야 함 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생존권 보장의 책무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)</a:t>
            </a:r>
          </a:p>
          <a:p>
            <a:pPr marL="144000" lvl="0" indent="-144000" defTabSz="457200" latinLnBrk="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개인 소지품 사용을 허용하면 종사자들은 이를 관리하는데 어려움 있다고 호소 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종사자 노동권 보장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)</a:t>
            </a: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76921" y="2110107"/>
            <a:ext cx="2374119" cy="1548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altLang="ko-KR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자녀를 자유롭게 만나고 싶어</a:t>
            </a:r>
            <a:r>
              <a:rPr lang="en-US" altLang="ko-KR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</a:p>
          <a:p>
            <a:pPr>
              <a:spcAft>
                <a:spcPts val="600"/>
              </a:spcAft>
            </a:pPr>
            <a:r>
              <a:rPr lang="en-US" altLang="ko-KR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내 핸드폰이 있었으면 해</a:t>
            </a:r>
            <a:r>
              <a:rPr lang="en-US" altLang="ko-KR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</a:p>
          <a:p>
            <a:pPr marL="72000" indent="-72000">
              <a:spcAft>
                <a:spcPts val="600"/>
              </a:spcAft>
            </a:pPr>
            <a:r>
              <a:rPr lang="en-US" altLang="ko-KR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우리의 불안과 외로움을 너무 몰라주네</a:t>
            </a:r>
            <a:r>
              <a:rPr lang="en-US" altLang="ko-KR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  <a:endParaRPr lang="ko-KR" altLang="en-US" sz="13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412570" y="2110108"/>
            <a:ext cx="2363389" cy="120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" indent="-72000">
              <a:spcAft>
                <a:spcPts val="600"/>
              </a:spcAft>
            </a:pPr>
            <a:r>
              <a:rPr lang="en-US" altLang="ko-KR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관할 부처 지침에 따르는 거야</a:t>
            </a:r>
            <a:r>
              <a:rPr lang="en-US" altLang="ko-KR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</a:p>
          <a:p>
            <a:pPr marL="72000" indent="-72000">
              <a:spcAft>
                <a:spcPts val="600"/>
              </a:spcAft>
            </a:pPr>
            <a:r>
              <a:rPr lang="en-US" altLang="ko-KR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  <a:r>
              <a:rPr lang="ko-KR" altLang="en-US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핸드폰을 주면 관리도 잘 못하고 사용 규칙도 안 지켜서 힘들어 </a:t>
            </a:r>
            <a:r>
              <a:rPr lang="en-US" altLang="ko-KR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</a:p>
          <a:p>
            <a:pPr marL="72000" indent="-72000">
              <a:spcAft>
                <a:spcPts val="600"/>
              </a:spcAft>
            </a:pPr>
            <a:r>
              <a:rPr lang="en-US" altLang="ko-KR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개인적  요청은 제한해야 돼</a:t>
            </a:r>
            <a:r>
              <a:rPr lang="en-US" altLang="ko-KR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037350" y="2110107"/>
            <a:ext cx="2268450" cy="1624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" indent="-72000">
              <a:spcAft>
                <a:spcPts val="600"/>
              </a:spcAft>
            </a:pPr>
            <a:r>
              <a:rPr lang="en-US" altLang="ko-KR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  <a:r>
              <a:rPr lang="ko-KR" altLang="en-US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코로나가 노인에게 더 위협적이니 방역 관리 차원에서 제한 합시다</a:t>
            </a:r>
            <a:r>
              <a:rPr lang="en-US" altLang="ko-KR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</a:p>
          <a:p>
            <a:pPr marL="72000" indent="-72000">
              <a:spcAft>
                <a:spcPts val="600"/>
              </a:spcAft>
            </a:pPr>
            <a:r>
              <a:rPr lang="en-US" altLang="ko-KR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모든 노인에게 일관성 있게 해야 노인들 간에 서로 갈등이 없어요 </a:t>
            </a:r>
            <a:r>
              <a:rPr lang="en-US" altLang="ko-KR" sz="13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＂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846441" y="1364065"/>
            <a:ext cx="2308495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903078" y="1402165"/>
            <a:ext cx="4171842" cy="3962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en-US" altLang="ko-KR" sz="2000" b="1" dirty="0">
                <a:latin typeface="+mn-ea"/>
              </a:rPr>
              <a:t>2. </a:t>
            </a:r>
            <a:r>
              <a:rPr lang="ko-KR" altLang="en-US" sz="2000" b="1" dirty="0">
                <a:latin typeface="+mn-ea"/>
              </a:rPr>
              <a:t>상황 분석하기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926555" y="3582332"/>
            <a:ext cx="2294005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노인의 입장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481952" y="3582332"/>
            <a:ext cx="2294007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돌봄제공자의 입장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037350" y="3582332"/>
            <a:ext cx="2268450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돌봄제공기관 입장</a:t>
            </a:r>
          </a:p>
        </p:txBody>
      </p:sp>
      <p:sp>
        <p:nvSpPr>
          <p:cNvPr id="23" name="슬라이드 번호 개체 틀 3">
            <a:extLst>
              <a:ext uri="{FF2B5EF4-FFF2-40B4-BE49-F238E27FC236}">
                <a16:creationId xmlns:a16="http://schemas.microsoft.com/office/drawing/2014/main" id="{6EB88724-5F25-4FA2-AD63-F40E09DC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304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846441" y="1364065"/>
            <a:ext cx="3862720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903078" y="1402165"/>
            <a:ext cx="4171842" cy="3962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en-US" altLang="ko-KR" sz="2000" b="1" dirty="0">
                <a:latin typeface="+mn-ea"/>
              </a:rPr>
              <a:t>3. </a:t>
            </a:r>
            <a:r>
              <a:rPr lang="ko-KR" altLang="en-US" sz="2000" b="1" dirty="0">
                <a:latin typeface="+mn-ea"/>
              </a:rPr>
              <a:t>당사자 입장에서 생각해보기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926556" y="2946919"/>
            <a:ext cx="2294004" cy="2920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ysClr val="windowText" lastClr="000000"/>
                </a:solidFill>
                <a:latin typeface="+mn-ea"/>
              </a:rPr>
              <a:t>안전이라는 이유로 가족을 보지 못하게만 하지 말고 방법을 찾아주길 바람</a:t>
            </a:r>
            <a:endParaRPr lang="en-US" altLang="ko-KR" sz="1400" dirty="0"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ysClr val="windowText" lastClr="000000"/>
                </a:solidFill>
                <a:latin typeface="+mn-ea"/>
              </a:rPr>
              <a:t>면회와 외출 금지를 하니 핸드폰이라도 사용하게 하여 가족과 교류할 수 있게 해야 함</a:t>
            </a: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81953" y="2946920"/>
            <a:ext cx="2294006" cy="2920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ysClr val="windowText" lastClr="000000"/>
                </a:solidFill>
                <a:latin typeface="+mn-ea"/>
              </a:rPr>
              <a:t>현재 상황에서는 관계부처와 기관의 방침을 따를 수 밖에 없음</a:t>
            </a:r>
            <a:endParaRPr lang="en-US" altLang="ko-KR" sz="1400" dirty="0"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ysClr val="windowText" lastClr="000000"/>
                </a:solidFill>
                <a:latin typeface="+mn-ea"/>
              </a:rPr>
              <a:t>코로나로 노인만이 아니라 돌봄종사자도 위험에 빠질 수 있으니 이런 상황에서는 모두가 견뎌내야 함</a:t>
            </a:r>
            <a:endParaRPr lang="en-US" altLang="ko-KR" sz="1400" dirty="0"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037350" y="2946920"/>
            <a:ext cx="2268450" cy="2920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ysClr val="windowText" lastClr="000000"/>
                </a:solidFill>
                <a:latin typeface="+mn-ea"/>
              </a:rPr>
              <a:t>정부에서 시설은 코로나 발생하면 전염 위험성이 높다며 격리 수준으로 감독하고 있음</a:t>
            </a:r>
            <a:endParaRPr lang="en-US" altLang="ko-KR" sz="1400" dirty="0"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ysClr val="windowText" lastClr="000000"/>
                </a:solidFill>
                <a:latin typeface="+mn-ea"/>
              </a:rPr>
              <a:t>현재는 노인과 종사자의 안전을 최우선으로 하는 </a:t>
            </a:r>
            <a:r>
              <a:rPr lang="ko-KR" altLang="en-US" sz="1400" dirty="0" err="1">
                <a:solidFill>
                  <a:sysClr val="windowText" lastClr="000000"/>
                </a:solidFill>
                <a:latin typeface="+mn-ea"/>
              </a:rPr>
              <a:t>위기상황임</a:t>
            </a:r>
            <a:endParaRPr lang="en-US" altLang="ko-KR" sz="1400" dirty="0"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26555" y="2605467"/>
            <a:ext cx="2294005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 입장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481952" y="2605467"/>
            <a:ext cx="2294007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돌봄제공자</a:t>
            </a: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입장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037350" y="2605467"/>
            <a:ext cx="2268450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돌봄제공기관 입장</a:t>
            </a:r>
          </a:p>
        </p:txBody>
      </p:sp>
      <p:sp>
        <p:nvSpPr>
          <p:cNvPr id="17" name="슬라이드 번호 개체 틀 3">
            <a:extLst>
              <a:ext uri="{FF2B5EF4-FFF2-40B4-BE49-F238E27FC236}">
                <a16:creationId xmlns:a16="http://schemas.microsoft.com/office/drawing/2014/main" id="{A2DADD9C-6F87-48F4-9B47-F2831FCE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7467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 rot="5400000">
            <a:off x="4159376" y="880045"/>
            <a:ext cx="931617" cy="7557486"/>
          </a:xfrm>
          <a:prstGeom prst="rect">
            <a:avLst/>
          </a:prstGeom>
          <a:solidFill>
            <a:srgbClr val="21A39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 rot="5400000">
            <a:off x="4212426" y="1865294"/>
            <a:ext cx="825518" cy="7557486"/>
          </a:xfrm>
          <a:prstGeom prst="rect">
            <a:avLst/>
          </a:prstGeom>
          <a:solidFill>
            <a:srgbClr val="21A39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 rot="5400000">
            <a:off x="4212426" y="-104621"/>
            <a:ext cx="825518" cy="7557486"/>
          </a:xfrm>
          <a:prstGeom prst="rect">
            <a:avLst/>
          </a:prstGeom>
          <a:solidFill>
            <a:srgbClr val="21A39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871802" y="2333283"/>
            <a:ext cx="1304227" cy="6994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생존권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83601" y="3397971"/>
            <a:ext cx="7226860" cy="549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defTabSz="936625">
              <a:lnSpc>
                <a:spcPct val="110000"/>
              </a:lnSpc>
              <a:defRPr/>
            </a:pP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노인은 시설에서 생활하면서도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가족과 유대관계를 유지할 권리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가 있으며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전염병 등 생존권이 위협이 있는 상황일지라도 안전을 확보하면서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사회적 교류를 할 권리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가 보장받도록 해야 한다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962935" y="4314592"/>
            <a:ext cx="7324500" cy="810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defTabSz="936625">
              <a:lnSpc>
                <a:spcPct val="110000"/>
              </a:lnSpc>
              <a:defRPr/>
            </a:pP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노인은 본인의 욕구 또는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의견을 자유롭게 표현할 권리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가 있으며 고충의 문제의 경우는 최대한 해결할 수 있는 방안을 제공받을 권리가 있다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만약 의견 수렴을 할 수 없다면 그 이유에 대해서도 충분히 설명을 들을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알 권리가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있다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 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968361" y="5342693"/>
            <a:ext cx="7324500" cy="5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defTabSz="936625">
              <a:lnSpc>
                <a:spcPct val="110000"/>
              </a:lnSpc>
              <a:defRPr/>
            </a:pP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노인이 정보통신 기기 사용에 어려움 있다고 해서 개인 </a:t>
            </a:r>
            <a:r>
              <a:rPr lang="ko-KR" altLang="en-US" sz="1400" b="1" spc="-15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소유품을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 관리할 권리와 정보통신 생활을 할 권리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를 일방적으로 제한할 수 없으며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이를 최대한 보장할 수 있는 방안을 마련할 필요가 있다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 </a:t>
            </a:r>
            <a:endParaRPr lang="en-US" altLang="ko-KR" sz="1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690602" y="2333283"/>
            <a:ext cx="1304227" cy="699477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발달권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281202" y="2333283"/>
            <a:ext cx="1304227" cy="699477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보호권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846441" y="1364065"/>
            <a:ext cx="4201600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903078" y="1402165"/>
            <a:ext cx="4171842" cy="3962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en-US" altLang="ko-KR" sz="2000" b="1" dirty="0">
                <a:latin typeface="+mn-ea"/>
              </a:rPr>
              <a:t>4. </a:t>
            </a:r>
            <a:r>
              <a:rPr lang="ko-KR" altLang="en-US" sz="2000" b="1" dirty="0" err="1">
                <a:latin typeface="+mn-ea"/>
              </a:rPr>
              <a:t>노인인권</a:t>
            </a:r>
            <a:r>
              <a:rPr lang="ko-KR" altLang="en-US" sz="2000" b="1" dirty="0">
                <a:latin typeface="+mn-ea"/>
              </a:rPr>
              <a:t> 관점에서 생각해보기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477B47B3-B38E-4340-9485-64577363827C}"/>
              </a:ext>
            </a:extLst>
          </p:cNvPr>
          <p:cNvGrpSpPr/>
          <p:nvPr/>
        </p:nvGrpSpPr>
        <p:grpSpPr>
          <a:xfrm>
            <a:off x="6757846" y="1413364"/>
            <a:ext cx="1634362" cy="1588832"/>
            <a:chOff x="1206502" y="3449137"/>
            <a:chExt cx="2655895" cy="2655894"/>
          </a:xfrm>
          <a:solidFill>
            <a:srgbClr val="21A394"/>
          </a:solidFill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ED6F3EFE-533A-46ED-960D-408D7B804115}"/>
                </a:ext>
              </a:extLst>
            </p:cNvPr>
            <p:cNvGrpSpPr/>
            <p:nvPr/>
          </p:nvGrpSpPr>
          <p:grpSpPr>
            <a:xfrm>
              <a:off x="1206502" y="3449137"/>
              <a:ext cx="2655895" cy="2655894"/>
              <a:chOff x="3115777" y="2335693"/>
              <a:chExt cx="2940670" cy="2940670"/>
            </a:xfrm>
            <a:grpFill/>
          </p:grpSpPr>
          <p:sp>
            <p:nvSpPr>
              <p:cNvPr id="30" name="Circular Arrow 18">
                <a:extLst>
                  <a:ext uri="{FF2B5EF4-FFF2-40B4-BE49-F238E27FC236}">
                    <a16:creationId xmlns:a16="http://schemas.microsoft.com/office/drawing/2014/main" id="{E8215B5A-0D03-48EF-A8F1-9D49D58F1E80}"/>
                  </a:ext>
                </a:extLst>
              </p:cNvPr>
              <p:cNvSpPr/>
              <p:nvPr/>
            </p:nvSpPr>
            <p:spPr>
              <a:xfrm>
                <a:off x="3192061" y="2335693"/>
                <a:ext cx="2854716" cy="2855791"/>
              </a:xfrm>
              <a:prstGeom prst="circularArrow">
                <a:avLst>
                  <a:gd name="adj1" fmla="val 5912"/>
                  <a:gd name="adj2" fmla="val 327528"/>
                  <a:gd name="adj3" fmla="val 21244589"/>
                  <a:gd name="adj4" fmla="val 16252165"/>
                  <a:gd name="adj5" fmla="val 5932"/>
                </a:avLst>
              </a:prstGeom>
              <a:grpFill/>
              <a:ln>
                <a:noFill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" name="Circular Arrow 19">
                <a:extLst>
                  <a:ext uri="{FF2B5EF4-FFF2-40B4-BE49-F238E27FC236}">
                    <a16:creationId xmlns:a16="http://schemas.microsoft.com/office/drawing/2014/main" id="{857722BB-215E-4F4F-B7F0-66F8CD26429F}"/>
                  </a:ext>
                </a:extLst>
              </p:cNvPr>
              <p:cNvSpPr/>
              <p:nvPr/>
            </p:nvSpPr>
            <p:spPr>
              <a:xfrm>
                <a:off x="3200656" y="2421647"/>
                <a:ext cx="2855791" cy="2854716"/>
              </a:xfrm>
              <a:prstGeom prst="circularArrow">
                <a:avLst>
                  <a:gd name="adj1" fmla="val 5777"/>
                  <a:gd name="adj2" fmla="val 327528"/>
                  <a:gd name="adj3" fmla="val 5100574"/>
                  <a:gd name="adj4" fmla="val 52969"/>
                  <a:gd name="adj5" fmla="val 6264"/>
                </a:avLst>
              </a:prstGeom>
              <a:grpFill/>
              <a:ln>
                <a:noFill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" name="Circular Arrow 20">
                <a:extLst>
                  <a:ext uri="{FF2B5EF4-FFF2-40B4-BE49-F238E27FC236}">
                    <a16:creationId xmlns:a16="http://schemas.microsoft.com/office/drawing/2014/main" id="{2F83B55F-A4C5-4362-BDE0-920DFCD44A6D}"/>
                  </a:ext>
                </a:extLst>
              </p:cNvPr>
              <p:cNvSpPr/>
              <p:nvPr/>
            </p:nvSpPr>
            <p:spPr>
              <a:xfrm>
                <a:off x="3115777" y="2421648"/>
                <a:ext cx="2854717" cy="2854715"/>
              </a:xfrm>
              <a:prstGeom prst="circularArrow">
                <a:avLst>
                  <a:gd name="adj1" fmla="val 6256"/>
                  <a:gd name="adj2" fmla="val 327528"/>
                  <a:gd name="adj3" fmla="val 10333332"/>
                  <a:gd name="adj4" fmla="val 5400000"/>
                  <a:gd name="adj5" fmla="val 5932"/>
                </a:avLst>
              </a:prstGeom>
              <a:grpFill/>
              <a:ln>
                <a:noFill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" name="Circular Arrow 21">
                <a:extLst>
                  <a:ext uri="{FF2B5EF4-FFF2-40B4-BE49-F238E27FC236}">
                    <a16:creationId xmlns:a16="http://schemas.microsoft.com/office/drawing/2014/main" id="{449E5D78-6DAD-4C8D-857B-3425111528B2}"/>
                  </a:ext>
                </a:extLst>
              </p:cNvPr>
              <p:cNvSpPr/>
              <p:nvPr/>
            </p:nvSpPr>
            <p:spPr>
              <a:xfrm>
                <a:off x="3115777" y="2335693"/>
                <a:ext cx="2854716" cy="2855791"/>
              </a:xfrm>
              <a:prstGeom prst="circularArrow">
                <a:avLst>
                  <a:gd name="adj1" fmla="val 6737"/>
                  <a:gd name="adj2" fmla="val 439077"/>
                  <a:gd name="adj3" fmla="val 15815947"/>
                  <a:gd name="adj4" fmla="val 10800000"/>
                  <a:gd name="adj5" fmla="val 5932"/>
                </a:avLst>
              </a:prstGeom>
              <a:grpFill/>
              <a:ln>
                <a:noFill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4FE7FBCC-A856-4E77-8E68-47D916C7905A}"/>
                  </a:ext>
                </a:extLst>
              </p:cNvPr>
              <p:cNvSpPr/>
              <p:nvPr/>
            </p:nvSpPr>
            <p:spPr>
              <a:xfrm>
                <a:off x="3517018" y="2754663"/>
                <a:ext cx="2102732" cy="2102731"/>
              </a:xfrm>
              <a:prstGeom prst="ellipse">
                <a:avLst/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altLang="ko-KR" sz="2000" spc="-50" dirty="0">
                  <a:ln>
                    <a:solidFill>
                      <a:schemeClr val="accent1">
                        <a:shade val="95000"/>
                        <a:satMod val="10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63500" dir="5400000" algn="t" rotWithShape="0">
                      <a:prstClr val="black">
                        <a:alpha val="9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9" name="TextBox 224">
              <a:extLst>
                <a:ext uri="{FF2B5EF4-FFF2-40B4-BE49-F238E27FC236}">
                  <a16:creationId xmlns:a16="http://schemas.microsoft.com/office/drawing/2014/main" id="{D680F1F2-4064-420B-B61D-220F7BCE363F}"/>
                </a:ext>
              </a:extLst>
            </p:cNvPr>
            <p:cNvSpPr txBox="1"/>
            <p:nvPr/>
          </p:nvSpPr>
          <p:spPr>
            <a:xfrm>
              <a:off x="1980182" y="4288521"/>
              <a:ext cx="994781" cy="307776"/>
            </a:xfrm>
            <a:prstGeom prst="rect">
              <a:avLst/>
            </a:prstGeom>
            <a:grpFill/>
            <a:effectLst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-244373" algn="ctr" fontAlgn="base">
                <a:spcBef>
                  <a:spcPct val="0"/>
                </a:spcBef>
                <a:spcAft>
                  <a:spcPts val="513"/>
                </a:spcAft>
                <a:buClr>
                  <a:schemeClr val="accent2"/>
                </a:buClr>
                <a:buSzPct val="100000"/>
                <a:tabLst>
                  <a:tab pos="162916" algn="l"/>
                </a:tabLst>
                <a:defRPr/>
              </a:pPr>
              <a:r>
                <a:rPr kumimoji="1" lang="ko-KR" altLang="en-US" sz="2000" b="1" spc="-2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cs typeface="+mj-cs"/>
                </a:rPr>
                <a:t>인권 관점</a:t>
              </a:r>
            </a:p>
          </p:txBody>
        </p:sp>
      </p:grpSp>
      <p:sp>
        <p:nvSpPr>
          <p:cNvPr id="23" name="슬라이드 번호 개체 틀 3">
            <a:extLst>
              <a:ext uri="{FF2B5EF4-FFF2-40B4-BE49-F238E27FC236}">
                <a16:creationId xmlns:a16="http://schemas.microsoft.com/office/drawing/2014/main" id="{3691547D-051D-4316-8D7B-A6F84622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4802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846441" y="1364065"/>
            <a:ext cx="2841639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903078" y="1402165"/>
            <a:ext cx="2785002" cy="3962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en-US" altLang="ko-KR" sz="2000" b="1" dirty="0">
                <a:latin typeface="+mn-ea"/>
              </a:rPr>
              <a:t>5. </a:t>
            </a:r>
            <a:r>
              <a:rPr lang="ko-KR" altLang="en-US" sz="2000" b="1" dirty="0">
                <a:latin typeface="+mn-ea"/>
              </a:rPr>
              <a:t>해결방안 모색하기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926556" y="3007879"/>
            <a:ext cx="2294004" cy="2615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563" indent="-182563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82563" indent="-182563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코로나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팬데믹으로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인해 노인이 갖는 불안과 두려움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,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가족 걱정 등을 공감하고 위로함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82563" indent="-182563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휴대폰 소유로 인한 문제점 해결 방안 및 안전한 상태에서 가족 교류 방안을 기관에 의견 개진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82563" indent="-182563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81953" y="3007880"/>
            <a:ext cx="2294006" cy="2615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코로나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팬데믹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등 위기상황에 대해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기관차원의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노인 인권 감수성 갖기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생명과 안전이라는 이유로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노인인권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침해되는 상황에 대해 옹호자 역할 수행</a:t>
            </a: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037350" y="3007880"/>
            <a:ext cx="2268450" cy="2615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노인생활시설의 특수성을 고려한 위기대응 방안 마련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기관 및 종사자의 코로나 대응을 위한 인력 및 재정 지원 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노인인권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보호와 향상을 위한 기구 설치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26555" y="2666427"/>
            <a:ext cx="2294005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돌봄제공자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481952" y="2666427"/>
            <a:ext cx="2294007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돌봄제공기관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037350" y="2666427"/>
            <a:ext cx="2268450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사회 제도</a:t>
            </a:r>
          </a:p>
        </p:txBody>
      </p:sp>
      <p:sp>
        <p:nvSpPr>
          <p:cNvPr id="17" name="슬라이드 번호 개체 틀 3">
            <a:extLst>
              <a:ext uri="{FF2B5EF4-FFF2-40B4-BE49-F238E27FC236}">
                <a16:creationId xmlns:a16="http://schemas.microsoft.com/office/drawing/2014/main" id="{333C6D3C-0004-4F69-84A9-5EAD98C5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2495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846441" y="1364065"/>
            <a:ext cx="2259018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46440" y="2301239"/>
            <a:ext cx="7489840" cy="4008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indent="0" algn="just">
              <a:lnSpc>
                <a:spcPts val="2500"/>
              </a:lnSpc>
              <a:buNone/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05841" y="2377525"/>
            <a:ext cx="7071360" cy="3758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indent="0" algn="just">
              <a:lnSpc>
                <a:spcPts val="2800"/>
              </a:lnSpc>
              <a:buNone/>
            </a:pP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A 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노인요양병원의 하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00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어르신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(76, 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여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은 청력이 좋지 못하고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치매이며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몇 년 전 </a:t>
            </a:r>
            <a:r>
              <a:rPr lang="ko-KR" altLang="en-US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낙상사고로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인해 </a:t>
            </a:r>
            <a:r>
              <a:rPr lang="ko-KR" altLang="en-US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와상상태가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된 지 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5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년이 되었다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병상에 누워 지내는 하 어르신은 기저귀와 의복 교체부터 목욕 도움과 식사 수발을 받고 계신다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이러한 꼭 필요한 서비스가 행해질 때 요양보호사는 어르신께 아무런 사전 설명 없이 어르신의 옷을 교체하거나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옆 병상의 어르신들이 다 보이는 데에서 기저귀를 교체하곤 하였다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</a:p>
          <a:p>
            <a:pPr marL="0" lvl="2" indent="0" algn="just">
              <a:lnSpc>
                <a:spcPts val="2800"/>
              </a:lnSpc>
              <a:buNone/>
            </a:pP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이에 대해 요양보호사는 “귀가 어두워서 어차피 설명해도 잘 듣지도 못하는데 </a:t>
            </a:r>
            <a:r>
              <a:rPr lang="ko-KR" altLang="en-US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어르신한테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처음부터 끝까지 설명하다 보면 우리도 힘들지만 뻑뻑 소리 지른다고 오인해서 자칫 </a:t>
            </a:r>
            <a:r>
              <a:rPr lang="ko-KR" altLang="en-US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학대신고가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들어올 수도 </a:t>
            </a:r>
            <a:r>
              <a:rPr lang="ko-KR" altLang="en-US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있어요”라고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퉁명스럽게 반응하였다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903078" y="1402165"/>
            <a:ext cx="2202381" cy="39624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r>
              <a:rPr lang="en-US" altLang="ko-KR" sz="20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1. </a:t>
            </a:r>
            <a:r>
              <a:rPr lang="ko-KR" altLang="en-US" sz="20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내용 상황 설명</a:t>
            </a:r>
          </a:p>
        </p:txBody>
      </p:sp>
    </p:spTree>
    <p:extLst>
      <p:ext uri="{BB962C8B-B14F-4D97-AF65-F5344CB8AC3E}">
        <p14:creationId xmlns:p14="http://schemas.microsoft.com/office/powerpoint/2010/main" val="1096323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926556" y="3959359"/>
            <a:ext cx="2294004" cy="21671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lvl="0" indent="-144000" defTabSz="457200" latinLnBrk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청력저하로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잘 들을 수 없어 답답하고 자신의 감정도 표현하기 어려움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남이 보는 것에 대한 인지가 없는 것이 아닌데 표현을 못하니 막 대함</a:t>
            </a:r>
          </a:p>
          <a:p>
            <a:pPr marL="144000" lvl="0" indent="-144000" defTabSz="457200" latinLnBrk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481953" y="3959359"/>
            <a:ext cx="2294006" cy="2167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lvl="0" indent="-144000" defTabSz="457200" latinLnBrk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4400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 한 사람 한 사람과 충분히 대화할 만큼 시간이 많지 않음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어르신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돌봄노동이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요양보호사에게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신체적으로 매우 힘든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노동임</a:t>
            </a: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44000" lvl="0" indent="-144000" defTabSz="457200" latinLnBrk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037350" y="3959359"/>
            <a:ext cx="2268450" cy="2167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lvl="0" indent="-144000" defTabSz="457200" latinLnBrk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노인이 낙상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학대 등 사고를 당하지 않도록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신경써야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함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한정된 인력이지만 케어 받아야 할 노인은 시간 내에 다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케어해주길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원함</a:t>
            </a:r>
          </a:p>
          <a:p>
            <a:pPr marL="144000" lvl="0" indent="-144000" defTabSz="457200" latinLnBrk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76921" y="2216787"/>
            <a:ext cx="2374119" cy="1271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잘 안 들려서 답답해</a:t>
            </a:r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</a:p>
          <a:p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남들이 보면 </a:t>
            </a:r>
            <a:r>
              <a:rPr lang="ko-KR" altLang="en-US" sz="12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창피한데</a:t>
            </a:r>
            <a:r>
              <a:rPr lang="ko-KR" altLang="en-US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옷을 막 벗겨</a:t>
            </a:r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  <a:endParaRPr lang="ko-KR" altLang="en-US" sz="12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412570" y="2216788"/>
            <a:ext cx="2363389" cy="1334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오늘 돌볼 노인들을 다 돌보려면 이 노인에게만 시간을 많이 쓸 수는 없잖아</a:t>
            </a:r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</a:p>
          <a:p>
            <a:pPr>
              <a:spcAft>
                <a:spcPts val="600"/>
              </a:spcAft>
            </a:pPr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  <a:r>
              <a:rPr lang="ko-KR" altLang="en-US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어르신 옷 갈아 입히기 너무 힘들고 피곤해</a:t>
            </a:r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037350" y="2216787"/>
            <a:ext cx="2268450" cy="1334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  <a:r>
              <a:rPr lang="ko-KR" altLang="en-US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사고가 일어나면 안되지</a:t>
            </a:r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</a:p>
          <a:p>
            <a:pPr>
              <a:spcAft>
                <a:spcPts val="600"/>
              </a:spcAft>
            </a:pPr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어르신과 가족의 항의로 기관 이미지가 나빠지면 안되는데</a:t>
            </a:r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  <a:endParaRPr lang="ko-KR" altLang="en-US" sz="12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종사자들이 시간 내에 일을 잘 마쳐야 할 텐데</a:t>
            </a:r>
            <a:r>
              <a:rPr lang="en-US" altLang="ko-KR" sz="12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846441" y="1364065"/>
            <a:ext cx="2308495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903078" y="1402165"/>
            <a:ext cx="4171842" cy="3962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en-US" altLang="ko-KR" sz="2000" b="1" dirty="0">
                <a:latin typeface="+mn-ea"/>
              </a:rPr>
              <a:t>2. </a:t>
            </a:r>
            <a:r>
              <a:rPr lang="ko-KR" altLang="en-US" sz="2000" b="1" dirty="0">
                <a:latin typeface="+mn-ea"/>
              </a:rPr>
              <a:t>상황 분석하기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926555" y="3582332"/>
            <a:ext cx="2294005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노인의 입장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481952" y="3582332"/>
            <a:ext cx="2294007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돌봄제공자의 입장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037350" y="3582332"/>
            <a:ext cx="2268450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돌봄제공기관 입장</a:t>
            </a:r>
          </a:p>
        </p:txBody>
      </p:sp>
      <p:sp>
        <p:nvSpPr>
          <p:cNvPr id="23" name="슬라이드 번호 개체 틀 3">
            <a:extLst>
              <a:ext uri="{FF2B5EF4-FFF2-40B4-BE49-F238E27FC236}">
                <a16:creationId xmlns:a16="http://schemas.microsoft.com/office/drawing/2014/main" id="{C8B8BE3F-FC55-48BA-B4D7-C3B1D75D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766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10154" y="4396497"/>
            <a:ext cx="6278470" cy="1606738"/>
          </a:xfrm>
        </p:spPr>
        <p:txBody>
          <a:bodyPr/>
          <a:lstStyle/>
          <a:p>
            <a:pPr marL="1028700" indent="-1028700">
              <a:buAutoNum type="romanUcPeriod"/>
            </a:pPr>
            <a:r>
              <a:rPr lang="ko-KR" alt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노인인권</a:t>
            </a:r>
            <a:endParaRPr lang="en-US" altLang="ko-K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ko-KR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실천 사례 구성</a:t>
            </a:r>
            <a:endParaRPr lang="en-US" altLang="ko-K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04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846441" y="1364065"/>
            <a:ext cx="3862720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903078" y="1402165"/>
            <a:ext cx="4171842" cy="3962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en-US" altLang="ko-KR" sz="2000" b="1" dirty="0">
                <a:latin typeface="+mn-ea"/>
              </a:rPr>
              <a:t>3. </a:t>
            </a:r>
            <a:r>
              <a:rPr lang="ko-KR" altLang="en-US" sz="2000" b="1" dirty="0">
                <a:latin typeface="+mn-ea"/>
              </a:rPr>
              <a:t>당사자 입장에서 생각해보기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926556" y="2946919"/>
            <a:ext cx="2294004" cy="2920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현재 잘 들을 수가 없어서 의사소통이 쉽지 않지만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,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그래도 내가 원하는 것이 무엇인지 들어주면 좋겠음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다른 사람이 보지 않는 데서 기저귀를 갈아주거나 옷을 갈아 입히면 좋겠음</a:t>
            </a: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81953" y="2946920"/>
            <a:ext cx="2294006" cy="2920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한 사람마다 손길이 많이 가는데도 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1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인당 맡은 노인이 많다 보니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,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기계적으로 일하게 되어 일일이 신경 쓸 수 없음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체력소모가 많은 만큼 어려운 노인을 돌볼 때 이를 고려해 주면 좋겠음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037350" y="2946920"/>
            <a:ext cx="2268450" cy="2920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가족으로부터 항의를 받고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,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기관의 이미지가 실추되어서는 안 됨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노인을 한 분 한 분 잘 살피고 건강과 안전을 우선시 하고 싶지만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,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인력부족으로 어려움이 있음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26555" y="2605467"/>
            <a:ext cx="2294005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노인의 입장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481952" y="2605467"/>
            <a:ext cx="2294007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돌봄제공자의 입장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037350" y="2605467"/>
            <a:ext cx="2268450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돌봄제공기관 입장</a:t>
            </a:r>
          </a:p>
        </p:txBody>
      </p:sp>
      <p:sp>
        <p:nvSpPr>
          <p:cNvPr id="17" name="슬라이드 번호 개체 틀 3">
            <a:extLst>
              <a:ext uri="{FF2B5EF4-FFF2-40B4-BE49-F238E27FC236}">
                <a16:creationId xmlns:a16="http://schemas.microsoft.com/office/drawing/2014/main" id="{9E199944-F085-4BA5-9857-177BC6E3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6405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rot="5400000">
            <a:off x="4212425" y="1923495"/>
            <a:ext cx="825518" cy="7557486"/>
          </a:xfrm>
          <a:prstGeom prst="rect">
            <a:avLst/>
          </a:prstGeom>
          <a:solidFill>
            <a:srgbClr val="21A39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35" name="직사각형 34"/>
          <p:cNvSpPr/>
          <p:nvPr/>
        </p:nvSpPr>
        <p:spPr>
          <a:xfrm rot="5400000">
            <a:off x="4212425" y="995170"/>
            <a:ext cx="825518" cy="7557486"/>
          </a:xfrm>
          <a:prstGeom prst="rect">
            <a:avLst/>
          </a:prstGeom>
          <a:solidFill>
            <a:srgbClr val="21A39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 rot="5400000">
            <a:off x="4129886" y="-22082"/>
            <a:ext cx="990597" cy="7557486"/>
          </a:xfrm>
          <a:prstGeom prst="rect">
            <a:avLst/>
          </a:prstGeom>
          <a:solidFill>
            <a:srgbClr val="21A39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871802" y="2333283"/>
            <a:ext cx="1304227" cy="6994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생존권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83601" y="3397971"/>
            <a:ext cx="7226860" cy="718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defTabSz="936625">
              <a:lnSpc>
                <a:spcPct val="110000"/>
              </a:lnSpc>
              <a:defRPr/>
            </a:pP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노인은 존엄한 존재로 대우받을 권리가 있고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어떠한 행위에 대한 정보를 충분히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알 권리가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있다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제공 받은 정보에 대해 자신이 하고 싶은지 혹은 거부하고 싶은지 결정할 수 있는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자기결정권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을 보장해야 한다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962935" y="4466992"/>
            <a:ext cx="7324500" cy="810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defTabSz="936625">
              <a:lnSpc>
                <a:spcPct val="110000"/>
              </a:lnSpc>
              <a:defRPr/>
            </a:pP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노인의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사생활보호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에 대한 민감성을 체득하여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서비스를 제공하는 환경이 노인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개인의 사생활을 보호하기에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적절한지에 대해 항상 유의한다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962935" y="5428812"/>
            <a:ext cx="7324500" cy="5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defTabSz="936625">
              <a:lnSpc>
                <a:spcPct val="110000"/>
              </a:lnSpc>
              <a:defRPr/>
            </a:pP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1A394"/>
                </a:solidFill>
                <a:latin typeface="+mn-ea"/>
              </a:rPr>
              <a:t>개별화된 케어를 받을 권리의 </a:t>
            </a:r>
            <a:r>
              <a:rPr lang="ko-KR" altLang="en-US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측면에서 개인적 선호와 건강 및 기능 상태에 따른 배려가 부족한 부분을 깨닫고 이를 보완할 수 있어야 한다</a:t>
            </a:r>
            <a:r>
              <a:rPr lang="en-US" altLang="ko-KR" sz="1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690602" y="2333283"/>
            <a:ext cx="1304227" cy="6994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발달권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281202" y="2333283"/>
            <a:ext cx="1304227" cy="699477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보호권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846441" y="1364065"/>
            <a:ext cx="4201600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903078" y="1402165"/>
            <a:ext cx="4171842" cy="3962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en-US" altLang="ko-KR" sz="2000" b="1" dirty="0">
                <a:latin typeface="+mn-ea"/>
              </a:rPr>
              <a:t>4. </a:t>
            </a:r>
            <a:r>
              <a:rPr lang="ko-KR" altLang="en-US" sz="2000" b="1" dirty="0" err="1">
                <a:latin typeface="+mn-ea"/>
              </a:rPr>
              <a:t>노인인권</a:t>
            </a:r>
            <a:r>
              <a:rPr lang="ko-KR" altLang="en-US" sz="2000" b="1" dirty="0">
                <a:latin typeface="+mn-ea"/>
              </a:rPr>
              <a:t> 관점에서 생각해보기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477B47B3-B38E-4340-9485-64577363827C}"/>
              </a:ext>
            </a:extLst>
          </p:cNvPr>
          <p:cNvGrpSpPr/>
          <p:nvPr/>
        </p:nvGrpSpPr>
        <p:grpSpPr>
          <a:xfrm>
            <a:off x="6757846" y="1413364"/>
            <a:ext cx="1634362" cy="1588832"/>
            <a:chOff x="1206502" y="3449137"/>
            <a:chExt cx="2655895" cy="2655894"/>
          </a:xfrm>
          <a:solidFill>
            <a:srgbClr val="21A394"/>
          </a:solidFill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ED6F3EFE-533A-46ED-960D-408D7B804115}"/>
                </a:ext>
              </a:extLst>
            </p:cNvPr>
            <p:cNvGrpSpPr/>
            <p:nvPr/>
          </p:nvGrpSpPr>
          <p:grpSpPr>
            <a:xfrm>
              <a:off x="1206502" y="3449137"/>
              <a:ext cx="2655895" cy="2655894"/>
              <a:chOff x="3115777" y="2335693"/>
              <a:chExt cx="2940670" cy="2940670"/>
            </a:xfrm>
            <a:grpFill/>
          </p:grpSpPr>
          <p:sp>
            <p:nvSpPr>
              <p:cNvPr id="30" name="Circular Arrow 18">
                <a:extLst>
                  <a:ext uri="{FF2B5EF4-FFF2-40B4-BE49-F238E27FC236}">
                    <a16:creationId xmlns:a16="http://schemas.microsoft.com/office/drawing/2014/main" id="{E8215B5A-0D03-48EF-A8F1-9D49D58F1E80}"/>
                  </a:ext>
                </a:extLst>
              </p:cNvPr>
              <p:cNvSpPr/>
              <p:nvPr/>
            </p:nvSpPr>
            <p:spPr>
              <a:xfrm>
                <a:off x="3192061" y="2335693"/>
                <a:ext cx="2854716" cy="2855791"/>
              </a:xfrm>
              <a:prstGeom prst="circularArrow">
                <a:avLst>
                  <a:gd name="adj1" fmla="val 5912"/>
                  <a:gd name="adj2" fmla="val 327528"/>
                  <a:gd name="adj3" fmla="val 21244589"/>
                  <a:gd name="adj4" fmla="val 16252165"/>
                  <a:gd name="adj5" fmla="val 5932"/>
                </a:avLst>
              </a:prstGeom>
              <a:grpFill/>
              <a:ln>
                <a:noFill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" name="Circular Arrow 19">
                <a:extLst>
                  <a:ext uri="{FF2B5EF4-FFF2-40B4-BE49-F238E27FC236}">
                    <a16:creationId xmlns:a16="http://schemas.microsoft.com/office/drawing/2014/main" id="{857722BB-215E-4F4F-B7F0-66F8CD26429F}"/>
                  </a:ext>
                </a:extLst>
              </p:cNvPr>
              <p:cNvSpPr/>
              <p:nvPr/>
            </p:nvSpPr>
            <p:spPr>
              <a:xfrm>
                <a:off x="3200656" y="2421647"/>
                <a:ext cx="2855791" cy="2854716"/>
              </a:xfrm>
              <a:prstGeom prst="circularArrow">
                <a:avLst>
                  <a:gd name="adj1" fmla="val 5777"/>
                  <a:gd name="adj2" fmla="val 327528"/>
                  <a:gd name="adj3" fmla="val 5100574"/>
                  <a:gd name="adj4" fmla="val 52969"/>
                  <a:gd name="adj5" fmla="val 6264"/>
                </a:avLst>
              </a:prstGeom>
              <a:grpFill/>
              <a:ln>
                <a:noFill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" name="Circular Arrow 20">
                <a:extLst>
                  <a:ext uri="{FF2B5EF4-FFF2-40B4-BE49-F238E27FC236}">
                    <a16:creationId xmlns:a16="http://schemas.microsoft.com/office/drawing/2014/main" id="{2F83B55F-A4C5-4362-BDE0-920DFCD44A6D}"/>
                  </a:ext>
                </a:extLst>
              </p:cNvPr>
              <p:cNvSpPr/>
              <p:nvPr/>
            </p:nvSpPr>
            <p:spPr>
              <a:xfrm>
                <a:off x="3115777" y="2421648"/>
                <a:ext cx="2854717" cy="2854715"/>
              </a:xfrm>
              <a:prstGeom prst="circularArrow">
                <a:avLst>
                  <a:gd name="adj1" fmla="val 6256"/>
                  <a:gd name="adj2" fmla="val 327528"/>
                  <a:gd name="adj3" fmla="val 10333332"/>
                  <a:gd name="adj4" fmla="val 5400000"/>
                  <a:gd name="adj5" fmla="val 5932"/>
                </a:avLst>
              </a:prstGeom>
              <a:grpFill/>
              <a:ln>
                <a:noFill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" name="Circular Arrow 21">
                <a:extLst>
                  <a:ext uri="{FF2B5EF4-FFF2-40B4-BE49-F238E27FC236}">
                    <a16:creationId xmlns:a16="http://schemas.microsoft.com/office/drawing/2014/main" id="{449E5D78-6DAD-4C8D-857B-3425111528B2}"/>
                  </a:ext>
                </a:extLst>
              </p:cNvPr>
              <p:cNvSpPr/>
              <p:nvPr/>
            </p:nvSpPr>
            <p:spPr>
              <a:xfrm>
                <a:off x="3115777" y="2335693"/>
                <a:ext cx="2854716" cy="2855791"/>
              </a:xfrm>
              <a:prstGeom prst="circularArrow">
                <a:avLst>
                  <a:gd name="adj1" fmla="val 6737"/>
                  <a:gd name="adj2" fmla="val 439077"/>
                  <a:gd name="adj3" fmla="val 15815947"/>
                  <a:gd name="adj4" fmla="val 10800000"/>
                  <a:gd name="adj5" fmla="val 5932"/>
                </a:avLst>
              </a:prstGeom>
              <a:grpFill/>
              <a:ln>
                <a:noFill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4FE7FBCC-A856-4E77-8E68-47D916C7905A}"/>
                  </a:ext>
                </a:extLst>
              </p:cNvPr>
              <p:cNvSpPr/>
              <p:nvPr/>
            </p:nvSpPr>
            <p:spPr>
              <a:xfrm>
                <a:off x="3517018" y="2754663"/>
                <a:ext cx="2102732" cy="2102731"/>
              </a:xfrm>
              <a:prstGeom prst="ellipse">
                <a:avLst/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altLang="ko-KR" sz="2000" spc="-50" dirty="0">
                  <a:ln>
                    <a:solidFill>
                      <a:schemeClr val="accent1">
                        <a:shade val="95000"/>
                        <a:satMod val="10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63500" dir="5400000" algn="t" rotWithShape="0">
                      <a:prstClr val="black">
                        <a:alpha val="9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9" name="TextBox 224">
              <a:extLst>
                <a:ext uri="{FF2B5EF4-FFF2-40B4-BE49-F238E27FC236}">
                  <a16:creationId xmlns:a16="http://schemas.microsoft.com/office/drawing/2014/main" id="{D680F1F2-4064-420B-B61D-220F7BCE363F}"/>
                </a:ext>
              </a:extLst>
            </p:cNvPr>
            <p:cNvSpPr txBox="1"/>
            <p:nvPr/>
          </p:nvSpPr>
          <p:spPr>
            <a:xfrm>
              <a:off x="1980182" y="4288521"/>
              <a:ext cx="994781" cy="307776"/>
            </a:xfrm>
            <a:prstGeom prst="rect">
              <a:avLst/>
            </a:prstGeom>
            <a:grpFill/>
            <a:effectLst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-244373" algn="ctr" fontAlgn="base">
                <a:spcBef>
                  <a:spcPct val="0"/>
                </a:spcBef>
                <a:spcAft>
                  <a:spcPts val="513"/>
                </a:spcAft>
                <a:buClr>
                  <a:schemeClr val="accent2"/>
                </a:buClr>
                <a:buSzPct val="100000"/>
                <a:tabLst>
                  <a:tab pos="162916" algn="l"/>
                </a:tabLst>
                <a:defRPr/>
              </a:pPr>
              <a:r>
                <a:rPr kumimoji="1" lang="ko-KR" altLang="en-US" sz="2000" b="1" spc="-2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cs typeface="+mj-cs"/>
                </a:rPr>
                <a:t>인권 관점</a:t>
              </a:r>
            </a:p>
          </p:txBody>
        </p:sp>
      </p:grpSp>
      <p:sp>
        <p:nvSpPr>
          <p:cNvPr id="23" name="슬라이드 번호 개체 틀 3">
            <a:extLst>
              <a:ext uri="{FF2B5EF4-FFF2-40B4-BE49-F238E27FC236}">
                <a16:creationId xmlns:a16="http://schemas.microsoft.com/office/drawing/2014/main" id="{91FBF1F1-C55F-4C3F-82CD-7DDFF24D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6464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846441" y="1364065"/>
            <a:ext cx="2841639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903078" y="1402165"/>
            <a:ext cx="2785002" cy="3962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en-US" altLang="ko-KR" sz="2000" b="1" dirty="0">
                <a:latin typeface="+mn-ea"/>
              </a:rPr>
              <a:t>5. </a:t>
            </a:r>
            <a:r>
              <a:rPr lang="ko-KR" altLang="en-US" sz="2000" b="1" dirty="0">
                <a:latin typeface="+mn-ea"/>
              </a:rPr>
              <a:t>해결방안 모색하기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926556" y="2855479"/>
            <a:ext cx="2294004" cy="30309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563" indent="-182563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82563" lvl="0" indent="-182563" defTabSz="457200" latinLnBrk="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노인자신이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존중 받고 있다는 생각이 노인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자존감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회복에 영향을 미친다는 사실을 인식해야 함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82563" lvl="0" indent="-182563" defTabSz="457200" latinLnBrk="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노인에 대한 부당한 처우가 발생하지 않도록 노인입장에서 인권친화적 태도와 언어를 사용해야 함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82563" indent="-182563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81953" y="2855480"/>
            <a:ext cx="2294006" cy="3030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lvl="0" indent="-144000" defTabSz="457200" latinLnBrk="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요양보호사가 인권적 실천을 할 수 있도록 교육하고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,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노동환경을 조성해야 함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lvl="0" indent="-144000" defTabSz="457200" latinLnBrk="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노인이 케어에 대한 자기결정권을 갖도록 서비스에 대한 설명을 제공함</a:t>
            </a: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037350" y="2855480"/>
            <a:ext cx="2268450" cy="3030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lvl="0" indent="-144000" defTabSz="457200" latinLnBrk="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요양보호사의 노동시간과 강도를 고려하여 보호대상 노인 수를 조정할 수 있도록 제도를 현실화함</a:t>
            </a: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lvl="0" indent="-144000" defTabSz="457200" latinLnBrk="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노인의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알권리와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자기결정권 보호를 위한 법제도 개선</a:t>
            </a:r>
          </a:p>
          <a:p>
            <a:pPr marL="144000" indent="-144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26555" y="2514027"/>
            <a:ext cx="2294005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돌봄제공자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481952" y="2514027"/>
            <a:ext cx="2294007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돌봄제공기관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037350" y="2514027"/>
            <a:ext cx="2268450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사회 제도</a:t>
            </a:r>
          </a:p>
        </p:txBody>
      </p:sp>
      <p:sp>
        <p:nvSpPr>
          <p:cNvPr id="17" name="슬라이드 번호 개체 틀 3">
            <a:extLst>
              <a:ext uri="{FF2B5EF4-FFF2-40B4-BE49-F238E27FC236}">
                <a16:creationId xmlns:a16="http://schemas.microsoft.com/office/drawing/2014/main" id="{8C41B656-563F-438A-86FD-E61B4344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271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5">
            <a:extLst>
              <a:ext uri="{FF2B5EF4-FFF2-40B4-BE49-F238E27FC236}">
                <a16:creationId xmlns:a16="http://schemas.microsoft.com/office/drawing/2014/main" id="{4A94EA4B-358B-4F29-B6B3-E4F20B1F7821}"/>
              </a:ext>
            </a:extLst>
          </p:cNvPr>
          <p:cNvSpPr txBox="1">
            <a:spLocks/>
          </p:cNvSpPr>
          <p:nvPr/>
        </p:nvSpPr>
        <p:spPr>
          <a:xfrm>
            <a:off x="429321" y="1203607"/>
            <a:ext cx="8335537" cy="49407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500">
                <a:latin typeface="+mn-ea"/>
              </a:rPr>
              <a:t>국가인권위원회 </a:t>
            </a:r>
            <a:r>
              <a:rPr lang="en-US" altLang="ko-KR" sz="1500">
                <a:latin typeface="+mn-ea"/>
              </a:rPr>
              <a:t>(2012). </a:t>
            </a:r>
            <a:r>
              <a:rPr lang="ko-KR" altLang="en-US" sz="1500">
                <a:latin typeface="+mn-ea"/>
              </a:rPr>
              <a:t>노숙인 시설 종사자 대상 인권교육 기본 교재</a:t>
            </a:r>
            <a:r>
              <a:rPr lang="en-US" altLang="ko-KR" sz="1500">
                <a:latin typeface="+mn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500">
                <a:latin typeface="+mn-ea"/>
              </a:rPr>
              <a:t>국가인권위원회</a:t>
            </a:r>
            <a:r>
              <a:rPr lang="en-US" altLang="ko-KR" sz="1500">
                <a:latin typeface="+mn-ea"/>
              </a:rPr>
              <a:t> (2008). </a:t>
            </a:r>
            <a:r>
              <a:rPr lang="ko-KR" altLang="en-US" sz="1500">
                <a:latin typeface="+mn-ea"/>
              </a:rPr>
              <a:t>노인분야 인권교육 교재</a:t>
            </a:r>
            <a:r>
              <a:rPr lang="en-US" altLang="ko-KR" sz="1500">
                <a:latin typeface="+mn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500">
                <a:latin typeface="+mn-ea"/>
              </a:rPr>
              <a:t>보건복지부</a:t>
            </a:r>
            <a:r>
              <a:rPr lang="en-US" altLang="ko-KR" sz="1500">
                <a:latin typeface="+mn-ea"/>
              </a:rPr>
              <a:t>, </a:t>
            </a:r>
            <a:r>
              <a:rPr lang="ko-KR" altLang="en-US" sz="1500">
                <a:latin typeface="+mn-ea"/>
              </a:rPr>
              <a:t>노인보호전문기관</a:t>
            </a:r>
            <a:r>
              <a:rPr lang="en-US" altLang="ko-KR" sz="1500">
                <a:latin typeface="+mn-ea"/>
              </a:rPr>
              <a:t> (2019). </a:t>
            </a:r>
            <a:r>
              <a:rPr lang="ko-KR" altLang="en-US" sz="1500">
                <a:latin typeface="+mn-ea"/>
              </a:rPr>
              <a:t>노인복지생활시설 종사자 교육 교재</a:t>
            </a:r>
            <a:r>
              <a:rPr lang="en-US" altLang="ko-KR" sz="1500">
                <a:latin typeface="+mn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500">
                <a:latin typeface="+mn-ea"/>
              </a:rPr>
              <a:t>한국노인복지시설협회</a:t>
            </a:r>
            <a:r>
              <a:rPr lang="en-US" altLang="ko-KR" sz="1500">
                <a:latin typeface="+mn-ea"/>
              </a:rPr>
              <a:t>, </a:t>
            </a:r>
            <a:r>
              <a:rPr lang="ko-KR" altLang="en-US" sz="1500">
                <a:latin typeface="+mn-ea"/>
              </a:rPr>
              <a:t>사회복지공동모금회</a:t>
            </a:r>
            <a:r>
              <a:rPr lang="en-US" altLang="ko-KR" sz="1500">
                <a:latin typeface="+mn-ea"/>
              </a:rPr>
              <a:t> (2009). </a:t>
            </a:r>
            <a:r>
              <a:rPr lang="ko-KR" altLang="en-US" sz="1500">
                <a:latin typeface="+mn-ea"/>
              </a:rPr>
              <a:t>노인복지시설 인권매뉴얼</a:t>
            </a:r>
            <a:r>
              <a:rPr lang="en-US" altLang="ko-KR" sz="1500">
                <a:latin typeface="+mn-ea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1500">
              <a:latin typeface="+mn-ea"/>
            </a:endParaRPr>
          </a:p>
          <a:p>
            <a:pPr>
              <a:lnSpc>
                <a:spcPct val="100000"/>
              </a:lnSpc>
            </a:pPr>
            <a:endParaRPr lang="en-US" altLang="ko-KR" sz="1500">
              <a:latin typeface="+mn-ea"/>
            </a:endParaRPr>
          </a:p>
          <a:p>
            <a:pPr>
              <a:lnSpc>
                <a:spcPct val="100000"/>
              </a:lnSpc>
            </a:pPr>
            <a:endParaRPr lang="ko-KR" altLang="en-US" sz="1500" dirty="0">
              <a:latin typeface="+mn-ea"/>
            </a:endParaRPr>
          </a:p>
        </p:txBody>
      </p:sp>
      <p:sp>
        <p:nvSpPr>
          <p:cNvPr id="3" name="슬라이드 번호 개체 틀 3">
            <a:extLst>
              <a:ext uri="{FF2B5EF4-FFF2-40B4-BE49-F238E27FC236}">
                <a16:creationId xmlns:a16="http://schemas.microsoft.com/office/drawing/2014/main" id="{A67FBB08-DC78-4CAE-879C-FF63EED8B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33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5907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33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설명 풍선"/>
          <p:cNvSpPr/>
          <p:nvPr/>
        </p:nvSpPr>
        <p:spPr>
          <a:xfrm>
            <a:off x="3527673" y="1735494"/>
            <a:ext cx="2142449" cy="773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3" y="0"/>
                </a:moveTo>
                <a:cubicBezTo>
                  <a:pt x="238" y="0"/>
                  <a:pt x="0" y="596"/>
                  <a:pt x="0" y="1331"/>
                </a:cubicBezTo>
                <a:lnTo>
                  <a:pt x="0" y="15320"/>
                </a:lnTo>
                <a:cubicBezTo>
                  <a:pt x="0" y="16055"/>
                  <a:pt x="238" y="16651"/>
                  <a:pt x="533" y="16651"/>
                </a:cubicBezTo>
                <a:lnTo>
                  <a:pt x="9721" y="16651"/>
                </a:lnTo>
                <a:lnTo>
                  <a:pt x="10787" y="21600"/>
                </a:lnTo>
                <a:lnTo>
                  <a:pt x="11852" y="16651"/>
                </a:lnTo>
                <a:lnTo>
                  <a:pt x="21067" y="16651"/>
                </a:lnTo>
                <a:cubicBezTo>
                  <a:pt x="21362" y="16651"/>
                  <a:pt x="21600" y="16055"/>
                  <a:pt x="21600" y="15320"/>
                </a:cubicBezTo>
                <a:lnTo>
                  <a:pt x="21600" y="1331"/>
                </a:lnTo>
                <a:cubicBezTo>
                  <a:pt x="21600" y="596"/>
                  <a:pt x="21362" y="0"/>
                  <a:pt x="21067" y="0"/>
                </a:cubicBezTo>
                <a:lnTo>
                  <a:pt x="533" y="0"/>
                </a:lnTo>
                <a:close/>
              </a:path>
            </a:pathLst>
          </a:custGeom>
          <a:solidFill>
            <a:srgbClr val="04918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300" spc="-12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36" name="존엄과 자기결정권"/>
          <p:cNvSpPr txBox="1"/>
          <p:nvPr/>
        </p:nvSpPr>
        <p:spPr>
          <a:xfrm>
            <a:off x="3767260" y="1852733"/>
            <a:ext cx="166327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6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effectLst/>
                <a:latin typeface="+mn-ea"/>
                <a:ea typeface="+mn-ea"/>
              </a:rPr>
              <a:t>존엄과</a:t>
            </a:r>
            <a:r>
              <a:rPr sz="1600" spc="-120" dirty="0">
                <a:ln>
                  <a:solidFill>
                    <a:schemeClr val="tx1">
                      <a:alpha val="0"/>
                    </a:schemeClr>
                  </a:solidFill>
                </a:ln>
                <a:effectLst/>
                <a:latin typeface="+mn-ea"/>
                <a:ea typeface="+mn-ea"/>
              </a:rPr>
              <a:t> </a:t>
            </a:r>
            <a:r>
              <a:rPr sz="16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effectLst/>
                <a:latin typeface="+mn-ea"/>
                <a:ea typeface="+mn-ea"/>
              </a:rPr>
              <a:t>자기결정권</a:t>
            </a:r>
            <a:endParaRPr sz="1600" spc="-120" dirty="0">
              <a:ln>
                <a:solidFill>
                  <a:schemeClr val="tx1">
                    <a:alpha val="0"/>
                  </a:schemeClr>
                </a:solidFill>
              </a:ln>
              <a:effectLst/>
              <a:latin typeface="+mn-ea"/>
              <a:ea typeface="+mn-ea"/>
            </a:endParaRPr>
          </a:p>
        </p:txBody>
      </p:sp>
      <p:sp>
        <p:nvSpPr>
          <p:cNvPr id="43" name="모서리가 둥근 직사각형"/>
          <p:cNvSpPr/>
          <p:nvPr/>
        </p:nvSpPr>
        <p:spPr>
          <a:xfrm>
            <a:off x="3527673" y="2693273"/>
            <a:ext cx="2142450" cy="3629176"/>
          </a:xfrm>
          <a:prstGeom prst="roundRect">
            <a:avLst>
              <a:gd name="adj" fmla="val 667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300" spc="-12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44" name="자기결정권 보장, 자립…"/>
          <p:cNvSpPr txBox="1"/>
          <p:nvPr/>
        </p:nvSpPr>
        <p:spPr>
          <a:xfrm>
            <a:off x="3527673" y="3057458"/>
            <a:ext cx="2142450" cy="1603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54000" indent="-254000" algn="l" defTabSz="355600">
              <a:lnSpc>
                <a:spcPct val="150000"/>
              </a:lnSpc>
              <a:buSzPct val="123000"/>
              <a:buChar char="•"/>
              <a:defRPr sz="2000">
                <a:solidFill>
                  <a:srgbClr val="000000"/>
                </a:solidFill>
              </a:defRPr>
            </a:pP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자기결정권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보장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,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자립</a:t>
            </a:r>
            <a:endParaRPr sz="1300" b="1" spc="-120" dirty="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  <a:p>
            <a:pPr marL="254000" indent="-254000" algn="l" defTabSz="355600">
              <a:lnSpc>
                <a:spcPct val="150000"/>
              </a:lnSpc>
              <a:buSzPct val="123000"/>
              <a:buChar char="•"/>
              <a:defRPr sz="2000">
                <a:solidFill>
                  <a:srgbClr val="000000"/>
                </a:solidFill>
              </a:defRPr>
            </a:pP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학대로부터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자유</a:t>
            </a:r>
            <a:endParaRPr sz="1300" b="1" spc="-120" dirty="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  <a:p>
            <a:pPr marL="254000" indent="-254000" algn="l" defTabSz="355600">
              <a:lnSpc>
                <a:spcPct val="150000"/>
              </a:lnSpc>
              <a:buSzPct val="123000"/>
              <a:buChar char="•"/>
              <a:defRPr sz="2000">
                <a:solidFill>
                  <a:srgbClr val="000000"/>
                </a:solidFill>
              </a:defRPr>
            </a:pP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사생활보호</a:t>
            </a:r>
            <a:endParaRPr sz="1300" b="1" spc="-120" dirty="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  <a:p>
            <a:pPr marL="254000" indent="-254000" algn="l" defTabSz="355600">
              <a:lnSpc>
                <a:spcPct val="150000"/>
              </a:lnSpc>
              <a:buSzPct val="123000"/>
              <a:buChar char="•"/>
              <a:defRPr sz="2000">
                <a:solidFill>
                  <a:srgbClr val="000000"/>
                </a:solidFill>
              </a:defRPr>
            </a:pP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비밀보장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,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알권리</a:t>
            </a:r>
            <a:endParaRPr sz="1300" b="1" spc="-120" dirty="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  <a:p>
            <a:pPr marL="254000" indent="-254000" algn="l" defTabSz="355600">
              <a:lnSpc>
                <a:spcPct val="150000"/>
              </a:lnSpc>
              <a:buSzPct val="123000"/>
              <a:buChar char="•"/>
              <a:defRPr sz="2000">
                <a:solidFill>
                  <a:srgbClr val="000000"/>
                </a:solidFill>
              </a:defRPr>
            </a:pP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개별화된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케어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받을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권리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 등</a:t>
            </a:r>
          </a:p>
        </p:txBody>
      </p:sp>
      <p:sp>
        <p:nvSpPr>
          <p:cNvPr id="45" name="모서리가 둥근 직사각형"/>
          <p:cNvSpPr/>
          <p:nvPr/>
        </p:nvSpPr>
        <p:spPr>
          <a:xfrm>
            <a:off x="3665957" y="5554024"/>
            <a:ext cx="1865882" cy="623739"/>
          </a:xfrm>
          <a:prstGeom prst="roundRect">
            <a:avLst>
              <a:gd name="adj" fmla="val 22925"/>
            </a:avLst>
          </a:prstGeom>
          <a:solidFill>
            <a:srgbClr val="FEA52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300" spc="-12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46" name="보호권"/>
          <p:cNvSpPr txBox="1"/>
          <p:nvPr/>
        </p:nvSpPr>
        <p:spPr>
          <a:xfrm>
            <a:off x="4262909" y="5691486"/>
            <a:ext cx="671979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5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600" spc="-120">
                <a:ln>
                  <a:solidFill>
                    <a:schemeClr val="tx1">
                      <a:alpha val="0"/>
                    </a:schemeClr>
                  </a:solidFill>
                </a:ln>
                <a:effectLst/>
                <a:latin typeface="+mn-ea"/>
                <a:ea typeface="+mn-ea"/>
              </a:rPr>
              <a:t>보호권</a:t>
            </a:r>
          </a:p>
        </p:txBody>
      </p:sp>
      <p:sp>
        <p:nvSpPr>
          <p:cNvPr id="37" name="설명 풍선"/>
          <p:cNvSpPr/>
          <p:nvPr/>
        </p:nvSpPr>
        <p:spPr>
          <a:xfrm>
            <a:off x="6162251" y="1735494"/>
            <a:ext cx="2142450" cy="781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4" y="0"/>
                </a:moveTo>
                <a:cubicBezTo>
                  <a:pt x="275" y="0"/>
                  <a:pt x="0" y="590"/>
                  <a:pt x="0" y="1318"/>
                </a:cubicBezTo>
                <a:lnTo>
                  <a:pt x="0" y="15169"/>
                </a:lnTo>
                <a:cubicBezTo>
                  <a:pt x="0" y="15896"/>
                  <a:pt x="275" y="16486"/>
                  <a:pt x="614" y="16486"/>
                </a:cubicBezTo>
                <a:lnTo>
                  <a:pt x="9481" y="16486"/>
                </a:lnTo>
                <a:lnTo>
                  <a:pt x="10708" y="21600"/>
                </a:lnTo>
                <a:lnTo>
                  <a:pt x="11939" y="16486"/>
                </a:lnTo>
                <a:lnTo>
                  <a:pt x="20986" y="16486"/>
                </a:lnTo>
                <a:cubicBezTo>
                  <a:pt x="21325" y="16486"/>
                  <a:pt x="21600" y="15896"/>
                  <a:pt x="21600" y="15169"/>
                </a:cubicBezTo>
                <a:lnTo>
                  <a:pt x="21600" y="1318"/>
                </a:lnTo>
                <a:cubicBezTo>
                  <a:pt x="21600" y="590"/>
                  <a:pt x="21325" y="0"/>
                  <a:pt x="20986" y="0"/>
                </a:cubicBezTo>
                <a:lnTo>
                  <a:pt x="614" y="0"/>
                </a:lnTo>
                <a:close/>
              </a:path>
            </a:pathLst>
          </a:custGeom>
          <a:solidFill>
            <a:srgbClr val="04918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300" spc="-12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38" name="참여권"/>
          <p:cNvSpPr txBox="1"/>
          <p:nvPr/>
        </p:nvSpPr>
        <p:spPr>
          <a:xfrm>
            <a:off x="6897487" y="1852733"/>
            <a:ext cx="671979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6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effectLst/>
                <a:latin typeface="+mn-ea"/>
                <a:ea typeface="+mn-ea"/>
              </a:rPr>
              <a:t>참여권</a:t>
            </a:r>
            <a:endParaRPr sz="1600" spc="-120" dirty="0">
              <a:ln>
                <a:solidFill>
                  <a:schemeClr val="tx1">
                    <a:alpha val="0"/>
                  </a:schemeClr>
                </a:solidFill>
              </a:ln>
              <a:effectLst/>
              <a:latin typeface="+mn-ea"/>
              <a:ea typeface="+mn-ea"/>
            </a:endParaRPr>
          </a:p>
        </p:txBody>
      </p:sp>
      <p:sp>
        <p:nvSpPr>
          <p:cNvPr id="47" name="모서리가 둥근 직사각형"/>
          <p:cNvSpPr/>
          <p:nvPr/>
        </p:nvSpPr>
        <p:spPr>
          <a:xfrm>
            <a:off x="6162251" y="2693273"/>
            <a:ext cx="2142450" cy="3629176"/>
          </a:xfrm>
          <a:prstGeom prst="roundRect">
            <a:avLst>
              <a:gd name="adj" fmla="val 667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300" spc="-12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48" name="사회적 교류…"/>
          <p:cNvSpPr txBox="1"/>
          <p:nvPr/>
        </p:nvSpPr>
        <p:spPr>
          <a:xfrm>
            <a:off x="6162251" y="3057458"/>
            <a:ext cx="2142450" cy="141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254000" indent="-254000" algn="l" defTabSz="914400">
              <a:lnSpc>
                <a:spcPct val="150000"/>
              </a:lnSpc>
              <a:spcBef>
                <a:spcPts val="300"/>
              </a:spcBef>
              <a:buSzPct val="123000"/>
              <a:buChar char="•"/>
              <a:defRPr sz="2000" spc="-187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사회적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교류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 </a:t>
            </a:r>
          </a:p>
          <a:p>
            <a:pPr marL="254000" indent="-254000" algn="l" defTabSz="914400">
              <a:lnSpc>
                <a:spcPct val="150000"/>
              </a:lnSpc>
              <a:spcBef>
                <a:spcPts val="300"/>
              </a:spcBef>
              <a:buSzPct val="123000"/>
              <a:buChar char="•"/>
              <a:defRPr sz="2000" spc="-187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노동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 </a:t>
            </a:r>
          </a:p>
          <a:p>
            <a:pPr marL="254000" indent="-254000" algn="l" defTabSz="914400">
              <a:lnSpc>
                <a:spcPct val="150000"/>
              </a:lnSpc>
              <a:spcBef>
                <a:spcPts val="300"/>
              </a:spcBef>
              <a:buSzPct val="123000"/>
              <a:buChar char="•"/>
              <a:defRPr sz="2000" spc="-187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의사결정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참여</a:t>
            </a:r>
            <a:endParaRPr sz="1300" b="1" spc="-120" dirty="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  <a:p>
            <a:pPr marL="254000" indent="-254000" algn="l" defTabSz="914400">
              <a:lnSpc>
                <a:spcPct val="150000"/>
              </a:lnSpc>
              <a:spcBef>
                <a:spcPts val="300"/>
              </a:spcBef>
              <a:buSzPct val="123000"/>
              <a:buChar char="•"/>
              <a:defRPr sz="2000" spc="-187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여가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,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교육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,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통신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 등</a:t>
            </a:r>
          </a:p>
        </p:txBody>
      </p:sp>
      <p:sp>
        <p:nvSpPr>
          <p:cNvPr id="49" name="모서리가 둥근 직사각형"/>
          <p:cNvSpPr/>
          <p:nvPr/>
        </p:nvSpPr>
        <p:spPr>
          <a:xfrm>
            <a:off x="6300535" y="5554024"/>
            <a:ext cx="1865882" cy="623739"/>
          </a:xfrm>
          <a:prstGeom prst="roundRect">
            <a:avLst>
              <a:gd name="adj" fmla="val 22925"/>
            </a:avLst>
          </a:prstGeom>
          <a:solidFill>
            <a:srgbClr val="FEA52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300" spc="-12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50" name="발달권"/>
          <p:cNvSpPr txBox="1"/>
          <p:nvPr/>
        </p:nvSpPr>
        <p:spPr>
          <a:xfrm>
            <a:off x="6897487" y="5691486"/>
            <a:ext cx="671979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5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6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effectLst/>
                <a:latin typeface="+mn-ea"/>
                <a:ea typeface="+mn-ea"/>
              </a:rPr>
              <a:t>발달권</a:t>
            </a:r>
            <a:endParaRPr sz="1600" spc="-120" dirty="0">
              <a:ln>
                <a:solidFill>
                  <a:schemeClr val="tx1">
                    <a:alpha val="0"/>
                  </a:schemeClr>
                </a:solidFill>
              </a:ln>
              <a:effectLst/>
              <a:latin typeface="+mn-ea"/>
              <a:ea typeface="+mn-ea"/>
            </a:endParaRPr>
          </a:p>
        </p:txBody>
      </p:sp>
      <p:sp>
        <p:nvSpPr>
          <p:cNvPr id="33" name="설명 풍선"/>
          <p:cNvSpPr/>
          <p:nvPr/>
        </p:nvSpPr>
        <p:spPr>
          <a:xfrm>
            <a:off x="926556" y="1735494"/>
            <a:ext cx="2122266" cy="745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4" y="0"/>
                </a:moveTo>
                <a:cubicBezTo>
                  <a:pt x="275" y="0"/>
                  <a:pt x="0" y="618"/>
                  <a:pt x="0" y="1381"/>
                </a:cubicBezTo>
                <a:lnTo>
                  <a:pt x="0" y="15896"/>
                </a:lnTo>
                <a:cubicBezTo>
                  <a:pt x="0" y="16658"/>
                  <a:pt x="275" y="17277"/>
                  <a:pt x="614" y="17277"/>
                </a:cubicBezTo>
                <a:lnTo>
                  <a:pt x="9017" y="17277"/>
                </a:lnTo>
                <a:lnTo>
                  <a:pt x="10248" y="21600"/>
                </a:lnTo>
                <a:lnTo>
                  <a:pt x="11475" y="17277"/>
                </a:lnTo>
                <a:lnTo>
                  <a:pt x="20986" y="17277"/>
                </a:lnTo>
                <a:cubicBezTo>
                  <a:pt x="21325" y="17277"/>
                  <a:pt x="21600" y="16658"/>
                  <a:pt x="21600" y="15896"/>
                </a:cubicBezTo>
                <a:lnTo>
                  <a:pt x="21600" y="1381"/>
                </a:lnTo>
                <a:cubicBezTo>
                  <a:pt x="21600" y="618"/>
                  <a:pt x="21325" y="0"/>
                  <a:pt x="20986" y="0"/>
                </a:cubicBezTo>
                <a:lnTo>
                  <a:pt x="614" y="0"/>
                </a:lnTo>
                <a:close/>
              </a:path>
            </a:pathLst>
          </a:custGeom>
          <a:solidFill>
            <a:srgbClr val="04918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300" spc="-12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39" name="모서리가 둥근 직사각형"/>
          <p:cNvSpPr/>
          <p:nvPr/>
        </p:nvSpPr>
        <p:spPr>
          <a:xfrm>
            <a:off x="926556" y="2693273"/>
            <a:ext cx="2142450" cy="3629176"/>
          </a:xfrm>
          <a:prstGeom prst="roundRect">
            <a:avLst>
              <a:gd name="adj" fmla="val 667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300" spc="-12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40" name="영양, 식사…"/>
          <p:cNvSpPr txBox="1"/>
          <p:nvPr/>
        </p:nvSpPr>
        <p:spPr>
          <a:xfrm>
            <a:off x="926556" y="3057458"/>
            <a:ext cx="2122266" cy="2056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03200" indent="-203200" algn="l" defTabSz="914400">
              <a:lnSpc>
                <a:spcPct val="150000"/>
              </a:lnSpc>
              <a:spcBef>
                <a:spcPts val="300"/>
              </a:spcBef>
              <a:buSzPct val="123000"/>
              <a:buChar char="•"/>
              <a:defRPr sz="2000" spc="-187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영양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,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식사</a:t>
            </a:r>
            <a:endParaRPr sz="1300" b="1" spc="-120" dirty="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  <a:p>
            <a:pPr marL="203200" indent="-203200" algn="l" defTabSz="914400">
              <a:lnSpc>
                <a:spcPct val="150000"/>
              </a:lnSpc>
              <a:spcBef>
                <a:spcPts val="300"/>
              </a:spcBef>
              <a:buSzPct val="123000"/>
              <a:buChar char="•"/>
              <a:defRPr sz="2000" spc="-187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욕창예방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,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통증관리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,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재활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 </a:t>
            </a:r>
          </a:p>
          <a:p>
            <a:pPr marL="203200" indent="-203200" algn="l" defTabSz="914400">
              <a:lnSpc>
                <a:spcPct val="150000"/>
              </a:lnSpc>
              <a:spcBef>
                <a:spcPts val="300"/>
              </a:spcBef>
              <a:buSzPct val="123000"/>
              <a:buChar char="•"/>
              <a:defRPr sz="2000" spc="-187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정신건강</a:t>
            </a:r>
            <a:endParaRPr sz="1300" b="1" spc="-120" dirty="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  <a:p>
            <a:pPr marL="203200" indent="-203200" algn="l" defTabSz="914400">
              <a:lnSpc>
                <a:spcPct val="150000"/>
              </a:lnSpc>
              <a:spcBef>
                <a:spcPts val="300"/>
              </a:spcBef>
              <a:buSzPct val="123000"/>
              <a:buChar char="•"/>
              <a:defRPr sz="2000" spc="-187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적절한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치료를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받을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권리</a:t>
            </a:r>
            <a:endParaRPr sz="1300" b="1" spc="-120" dirty="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  <a:p>
            <a:pPr marL="203200" indent="-203200" algn="l" defTabSz="914400">
              <a:lnSpc>
                <a:spcPct val="150000"/>
              </a:lnSpc>
              <a:spcBef>
                <a:spcPts val="300"/>
              </a:spcBef>
              <a:buSzPct val="123000"/>
              <a:buChar char="•"/>
              <a:defRPr sz="2000" spc="-187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신체적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안전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/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위생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,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청결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,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생활환경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sz="13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조성</a:t>
            </a:r>
            <a:r>
              <a:rPr sz="13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t> 등</a:t>
            </a:r>
          </a:p>
        </p:txBody>
      </p:sp>
      <p:sp>
        <p:nvSpPr>
          <p:cNvPr id="41" name="모서리가 둥근 직사각형"/>
          <p:cNvSpPr/>
          <p:nvPr/>
        </p:nvSpPr>
        <p:spPr>
          <a:xfrm>
            <a:off x="1064840" y="5554024"/>
            <a:ext cx="1865882" cy="623739"/>
          </a:xfrm>
          <a:prstGeom prst="roundRect">
            <a:avLst>
              <a:gd name="adj" fmla="val 22925"/>
            </a:avLst>
          </a:prstGeom>
          <a:solidFill>
            <a:srgbClr val="FEA52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300" spc="-12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42" name="생존권"/>
          <p:cNvSpPr txBox="1"/>
          <p:nvPr/>
        </p:nvSpPr>
        <p:spPr>
          <a:xfrm>
            <a:off x="1661792" y="5691486"/>
            <a:ext cx="671979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5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600" spc="-120">
                <a:ln>
                  <a:solidFill>
                    <a:schemeClr val="tx1">
                      <a:alpha val="0"/>
                    </a:schemeClr>
                  </a:solidFill>
                </a:ln>
                <a:effectLst/>
                <a:latin typeface="+mn-ea"/>
                <a:ea typeface="+mn-ea"/>
              </a:rPr>
              <a:t>생존권</a:t>
            </a:r>
          </a:p>
        </p:txBody>
      </p:sp>
      <p:sp>
        <p:nvSpPr>
          <p:cNvPr id="52" name="존엄과 자기결정권"/>
          <p:cNvSpPr txBox="1"/>
          <p:nvPr/>
        </p:nvSpPr>
        <p:spPr>
          <a:xfrm>
            <a:off x="1391526" y="1852733"/>
            <a:ext cx="1212511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ko-KR" altLang="en-US" sz="1600" spc="-120">
                <a:ln>
                  <a:solidFill>
                    <a:schemeClr val="tx1">
                      <a:alpha val="0"/>
                    </a:schemeClr>
                  </a:solidFill>
                </a:ln>
                <a:effectLst/>
                <a:latin typeface="+mn-ea"/>
                <a:ea typeface="+mn-ea"/>
              </a:rPr>
              <a:t>건강</a:t>
            </a:r>
            <a:r>
              <a:rPr lang="en-US" altLang="ko-KR" sz="1600" spc="-120" dirty="0">
                <a:ln>
                  <a:solidFill>
                    <a:schemeClr val="tx1">
                      <a:alpha val="0"/>
                    </a:schemeClr>
                  </a:solidFill>
                </a:ln>
                <a:effectLst/>
                <a:latin typeface="+mn-ea"/>
                <a:ea typeface="+mn-ea"/>
              </a:rPr>
              <a:t>&amp;</a:t>
            </a:r>
            <a:r>
              <a:rPr lang="ko-KR" altLang="en-US" sz="16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effectLst/>
                <a:latin typeface="+mn-ea"/>
                <a:ea typeface="+mn-ea"/>
              </a:rPr>
              <a:t>안전권</a:t>
            </a:r>
            <a:endParaRPr sz="1600" spc="-120" dirty="0">
              <a:ln>
                <a:solidFill>
                  <a:schemeClr val="tx1">
                    <a:alpha val="0"/>
                  </a:schemeClr>
                </a:solidFill>
              </a:ln>
              <a:effectLst/>
              <a:latin typeface="+mn-ea"/>
              <a:ea typeface="+mn-ea"/>
            </a:endParaRPr>
          </a:p>
        </p:txBody>
      </p:sp>
      <p:sp>
        <p:nvSpPr>
          <p:cNvPr id="20" name="슬라이드 번호 개체 틀 3">
            <a:extLst>
              <a:ext uri="{FF2B5EF4-FFF2-40B4-BE49-F238E27FC236}">
                <a16:creationId xmlns:a16="http://schemas.microsoft.com/office/drawing/2014/main" id="{3B34E21F-0ABD-49C2-890A-6A59E582A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571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2617796" y="1969879"/>
            <a:ext cx="3730752" cy="3730752"/>
          </a:xfrm>
          <a:prstGeom prst="ellipse">
            <a:avLst/>
          </a:prstGeom>
          <a:noFill/>
          <a:ln w="22225" cap="rnd">
            <a:solidFill>
              <a:srgbClr val="FFC348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3602067" y="1528806"/>
            <a:ext cx="1762210" cy="1020206"/>
          </a:xfrm>
          <a:prstGeom prst="roundRect">
            <a:avLst/>
          </a:prstGeom>
          <a:solidFill>
            <a:srgbClr val="009484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1. </a:t>
            </a: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내용상황</a:t>
            </a: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 설명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584346" y="3027198"/>
            <a:ext cx="1762210" cy="1020206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5. </a:t>
            </a: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해결방안</a:t>
            </a:r>
            <a:endParaRPr lang="en-US" altLang="ko-KR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모색하기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390807" y="5171867"/>
            <a:ext cx="1762210" cy="1020206"/>
          </a:xfrm>
          <a:prstGeom prst="roundRect">
            <a:avLst/>
          </a:prstGeom>
          <a:solidFill>
            <a:srgbClr val="009484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4. </a:t>
            </a:r>
            <a:r>
              <a:rPr lang="ko-KR" altLang="en-US" sz="1600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노인인권</a:t>
            </a: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 관점에서 생각하기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545067" y="3053016"/>
            <a:ext cx="1762210" cy="1020206"/>
          </a:xfrm>
          <a:prstGeom prst="roundRect">
            <a:avLst/>
          </a:prstGeom>
          <a:solidFill>
            <a:srgbClr val="009484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2. </a:t>
            </a: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상황 분석하기</a:t>
            </a:r>
            <a:endParaRPr lang="en-US" altLang="ko-KR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5090263" y="5167310"/>
            <a:ext cx="1762210" cy="1020206"/>
          </a:xfrm>
          <a:prstGeom prst="roundRect">
            <a:avLst/>
          </a:prstGeom>
          <a:solidFill>
            <a:srgbClr val="009484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3. </a:t>
            </a: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당사자 입장</a:t>
            </a:r>
            <a:endParaRPr lang="en-US" altLang="ko-KR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되어보기</a:t>
            </a:r>
          </a:p>
        </p:txBody>
      </p:sp>
      <p:sp>
        <p:nvSpPr>
          <p:cNvPr id="4" name="갈매기형 수장 3"/>
          <p:cNvSpPr/>
          <p:nvPr/>
        </p:nvSpPr>
        <p:spPr>
          <a:xfrm rot="2700000">
            <a:off x="5586405" y="2372288"/>
            <a:ext cx="426268" cy="303162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갈매기형 수장 13"/>
          <p:cNvSpPr/>
          <p:nvPr/>
        </p:nvSpPr>
        <p:spPr>
          <a:xfrm rot="6913181">
            <a:off x="5986181" y="4468685"/>
            <a:ext cx="426268" cy="303162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갈매기형 수장 15"/>
          <p:cNvSpPr/>
          <p:nvPr/>
        </p:nvSpPr>
        <p:spPr>
          <a:xfrm rot="10625573">
            <a:off x="4399591" y="5556313"/>
            <a:ext cx="426268" cy="303162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갈매기형 수장 18"/>
          <p:cNvSpPr/>
          <p:nvPr/>
        </p:nvSpPr>
        <p:spPr>
          <a:xfrm rot="14729695">
            <a:off x="2565172" y="4445359"/>
            <a:ext cx="426268" cy="303162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18" name="내용 개체 틀 4"/>
          <p:cNvSpPr txBox="1">
            <a:spLocks/>
          </p:cNvSpPr>
          <p:nvPr/>
        </p:nvSpPr>
        <p:spPr>
          <a:xfrm>
            <a:off x="3036036" y="1958773"/>
            <a:ext cx="5361203" cy="107203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36625">
              <a:lnSpc>
                <a:spcPct val="100000"/>
              </a:lnSpc>
              <a:buNone/>
              <a:defRPr/>
            </a:pPr>
            <a:r>
              <a:rPr lang="ko-KR" altLang="en-US" sz="18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+mn-ea"/>
              </a:rPr>
              <a:t>인권관련 문제를 해결할 책임을 선택함</a:t>
            </a:r>
            <a:endParaRPr lang="en-US" altLang="ko-KR" sz="1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21" name="내용 개체 틀 4"/>
          <p:cNvSpPr txBox="1">
            <a:spLocks/>
          </p:cNvSpPr>
          <p:nvPr/>
        </p:nvSpPr>
        <p:spPr>
          <a:xfrm>
            <a:off x="3036037" y="3487959"/>
            <a:ext cx="5102124" cy="107203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36625">
              <a:lnSpc>
                <a:spcPts val="2500"/>
              </a:lnSpc>
              <a:buNone/>
              <a:defRPr/>
            </a:pPr>
            <a:r>
              <a:rPr lang="ko-KR" altLang="en-US" sz="18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+mn-ea"/>
              </a:rPr>
              <a:t>어떤 </a:t>
            </a:r>
            <a:r>
              <a:rPr lang="ko-KR" altLang="en-US" sz="1800" b="1" spc="-15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+mn-ea"/>
              </a:rPr>
              <a:t>행동선택이</a:t>
            </a:r>
            <a:r>
              <a:rPr lang="ko-KR" altLang="en-US" sz="18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+mn-ea"/>
              </a:rPr>
              <a:t> 가능하며</a:t>
            </a:r>
            <a:r>
              <a:rPr lang="en-US" altLang="ko-KR" sz="18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+mn-ea"/>
              </a:rPr>
              <a:t>, </a:t>
            </a:r>
            <a:r>
              <a:rPr lang="ko-KR" altLang="en-US" sz="18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+mn-ea"/>
              </a:rPr>
              <a:t>그 선택이 관련자 들에게 미칠 영향 이해함</a:t>
            </a:r>
            <a:endParaRPr lang="en-US" altLang="ko-KR" sz="1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22" name="내용 개체 틀 4"/>
          <p:cNvSpPr txBox="1">
            <a:spLocks/>
          </p:cNvSpPr>
          <p:nvPr/>
        </p:nvSpPr>
        <p:spPr>
          <a:xfrm>
            <a:off x="3015365" y="4963303"/>
            <a:ext cx="5361203" cy="107203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2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36625">
              <a:lnSpc>
                <a:spcPts val="2500"/>
              </a:lnSpc>
              <a:buNone/>
              <a:defRPr/>
            </a:pPr>
            <a:r>
              <a:rPr lang="ko-KR" altLang="en-US" sz="18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+mn-ea"/>
              </a:rPr>
              <a:t>인권 문제가 게재되어 있는 상황을 인권관련 상황으로 지각하고 해석함</a:t>
            </a:r>
            <a:endParaRPr lang="en-US" altLang="ko-KR" sz="1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031231" y="1958773"/>
            <a:ext cx="1762210" cy="1020206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해결의</a:t>
            </a:r>
            <a:endParaRPr lang="en-US" altLang="ko-KR" sz="1600" b="1" spc="-12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/>
            <a:r>
              <a:rPr lang="ko-KR" altLang="en-US" sz="1600" b="1" spc="-12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책임선택</a:t>
            </a:r>
            <a:endParaRPr lang="ko-KR" altLang="en-US" sz="1600" b="1" spc="-12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031231" y="3473995"/>
            <a:ext cx="1762210" cy="1020206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선택의</a:t>
            </a:r>
            <a:endParaRPr lang="en-US" altLang="ko-KR" sz="1600" b="1" spc="-12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/>
            <a:r>
              <a:rPr lang="ko-KR" altLang="en-US" sz="1600" b="1" spc="-12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효과인식</a:t>
            </a:r>
            <a:endParaRPr lang="ko-KR" altLang="en-US" sz="1600" b="1" spc="-12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031231" y="4989216"/>
            <a:ext cx="1762210" cy="1020206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상황의</a:t>
            </a:r>
          </a:p>
          <a:p>
            <a:pPr algn="ctr"/>
            <a:r>
              <a:rPr lang="ko-KR" altLang="en-US" sz="1600" b="1" spc="-12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인권지각</a:t>
            </a:r>
            <a:endParaRPr lang="ko-KR" altLang="en-US" sz="1600" b="1" spc="-12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975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99592" y="4396497"/>
            <a:ext cx="6989032" cy="1606738"/>
          </a:xfrm>
        </p:spPr>
        <p:txBody>
          <a:bodyPr/>
          <a:lstStyle/>
          <a:p>
            <a:pPr marL="1028700" indent="-1028700">
              <a:buAutoNum type="romanUcPeriod" startAt="2"/>
            </a:pPr>
            <a:r>
              <a:rPr lang="ko-KR" altLang="en-US" dirty="0" err="1"/>
              <a:t>노인인권</a:t>
            </a:r>
            <a:endParaRPr lang="en-US" altLang="ko-KR" dirty="0"/>
          </a:p>
          <a:p>
            <a:r>
              <a:rPr lang="ko-KR" altLang="en-US" dirty="0"/>
              <a:t>실천 사례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12509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846441" y="1364065"/>
            <a:ext cx="2259018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46440" y="2392680"/>
            <a:ext cx="7489840" cy="38538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indent="0" algn="just">
              <a:lnSpc>
                <a:spcPts val="2500"/>
              </a:lnSpc>
              <a:buNone/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93CF-DD24-495E-B2D4-0DF963F77FE9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1005841" y="2392680"/>
            <a:ext cx="7071360" cy="3594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indent="0" algn="just">
              <a:lnSpc>
                <a:spcPts val="2800"/>
              </a:lnSpc>
              <a:buNone/>
            </a:pP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B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요양원 조○○어르신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남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85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세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은 요양시설에서 생활하는 가운데 가장 어려운 점은 아침 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7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시에 일어나서 바로 식사를 해야 하는 것과 아침식사가 다 소화도 되기 전에 배고프지 않은 상태에서 점심을 먹어야 하는 것이다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모두가 정해진 시간에 일어나 동일한 시간에 식사를 하는 것이 </a:t>
            </a:r>
            <a:r>
              <a:rPr lang="ko-KR" altLang="en-US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시설생활의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규칙이라 </a:t>
            </a:r>
            <a:r>
              <a:rPr lang="ko-KR" altLang="en-US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신체리듬에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맞지 않아 겪는 어려움을 감수해야 한다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그리고 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주일에 한 번 정기적으로 하는 목욕으로 땀이 많은 조○○어르신에게는 신체 청결을 유지하는데 어려움이 있고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피부가 얇고 민감하여 </a:t>
            </a:r>
            <a:r>
              <a:rPr lang="ko-KR" altLang="en-US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욕창관리에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있어서도 다른 노인보다 주의를 요하는데 같은 기준으로 관리가 되어져 </a:t>
            </a:r>
            <a:r>
              <a:rPr lang="ko-KR" altLang="en-US" b="1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욕창문제로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어려움을 겪고 있다</a:t>
            </a:r>
            <a:r>
              <a:rPr lang="en-US" altLang="ko-KR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 </a:t>
            </a:r>
            <a:r>
              <a:rPr lang="ko-KR" altLang="en-US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903078" y="1402165"/>
            <a:ext cx="2202381" cy="39624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r>
              <a:rPr lang="en-US" altLang="ko-KR" sz="20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1. </a:t>
            </a:r>
            <a:r>
              <a:rPr lang="ko-KR" altLang="en-US" sz="20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내용 상황 설명</a:t>
            </a:r>
          </a:p>
        </p:txBody>
      </p:sp>
    </p:spTree>
    <p:extLst>
      <p:ext uri="{BB962C8B-B14F-4D97-AF65-F5344CB8AC3E}">
        <p14:creationId xmlns:p14="http://schemas.microsoft.com/office/powerpoint/2010/main" val="216494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926556" y="3532638"/>
            <a:ext cx="2294004" cy="2870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아침에 충분히 자고 싶은데 일어나야 함 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생존권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_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수면권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)</a:t>
            </a:r>
          </a:p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낮은 소화기능으로 식사 간격 조절을 원하나 정해진 시간  식사 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생존권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_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건강권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)</a:t>
            </a:r>
          </a:p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땀이 많아 수시로 목욕 해야 함 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생존권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_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청결권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)</a:t>
            </a: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>
              <a:lnSpc>
                <a:spcPts val="1800"/>
              </a:lnSpc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481953" y="3532638"/>
            <a:ext cx="2294006" cy="28700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정해진 시간에 정해진 서비스를 제공하기에도 턱없이 부족한 시간 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노동권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)</a:t>
            </a:r>
          </a:p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모두에게 공평한 서비스 제공을 해야 불만이 없음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균등한 서비스제공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)</a:t>
            </a:r>
          </a:p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기본 서비스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제공만도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과로사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 지경 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휴식권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)</a:t>
            </a: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>
              <a:lnSpc>
                <a:spcPts val="1800"/>
              </a:lnSpc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037350" y="3532638"/>
            <a:ext cx="2268450" cy="28700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+mn-ea"/>
            </a:endParaRPr>
          </a:p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개별화된 욕구에 대응하기엔 수지가 맞지 않음 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경영권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)</a:t>
            </a:r>
          </a:p>
          <a:p>
            <a:pPr marL="144000" indent="-14400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공동생활관리에서는 규정을 정하고 지키게 해야 효율적인 운영이 가능                  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관리운영 효율화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+mn-ea"/>
              </a:rPr>
              <a:t>)</a:t>
            </a:r>
          </a:p>
          <a:p>
            <a:pPr>
              <a:lnSpc>
                <a:spcPts val="1800"/>
              </a:lnSpc>
            </a:pP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926556" y="2140587"/>
            <a:ext cx="2228380" cy="1034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아침잠이 많은데 일찍 기상 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 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아침도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아점으로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먹고싶어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 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땀이 많아 목욕 자주해야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..” 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민감한 피부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욕창관리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필요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481953" y="2140587"/>
            <a:ext cx="2122266" cy="1034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모두 같은 시간에 식사 해야 효율적인 돌봄이 가능해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</a:p>
          <a:p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누구는 목욕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자주시켜주고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.. 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차별은 </a:t>
            </a:r>
            <a:r>
              <a:rPr lang="ko-KR" altLang="en-US" sz="1400" spc="-12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없어야지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037350" y="2140587"/>
            <a:ext cx="2122266" cy="1034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시설은 단체 생활로 개별  서비스 제공은 한계가 있어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</a:p>
          <a:p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규칙적인 생활이 어르신 건강관리에 도움이 되지</a:t>
            </a:r>
            <a:r>
              <a:rPr lang="en-US" altLang="ko-KR" sz="1400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”</a:t>
            </a:r>
            <a:endParaRPr lang="ko-KR" altLang="en-US" sz="1400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846441" y="1364065"/>
            <a:ext cx="2308495" cy="510627"/>
          </a:xfrm>
          <a:prstGeom prst="roundRect">
            <a:avLst/>
          </a:prstGeom>
          <a:solidFill>
            <a:srgbClr val="0094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ts val="2500"/>
              </a:lnSpc>
            </a:pPr>
            <a:endParaRPr lang="ko-KR" altLang="en-US" sz="20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903078" y="1402165"/>
            <a:ext cx="4171842" cy="3962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en-US" altLang="ko-KR" sz="2000" b="1" dirty="0">
                <a:latin typeface="+mn-ea"/>
              </a:rPr>
              <a:t>2. </a:t>
            </a:r>
            <a:r>
              <a:rPr lang="ko-KR" altLang="en-US" sz="2000" b="1" dirty="0">
                <a:latin typeface="+mn-ea"/>
              </a:rPr>
              <a:t>상황 분석하기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926555" y="3155612"/>
            <a:ext cx="2294005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노인의 입장</a:t>
            </a:r>
            <a:endParaRPr lang="ko-KR" altLang="en-US" sz="1600" b="1" spc="-12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3481952" y="3155612"/>
            <a:ext cx="2294007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돌봄제공자의 입장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6037350" y="3155612"/>
            <a:ext cx="2268450" cy="635513"/>
          </a:xfrm>
          <a:prstGeom prst="roundRect">
            <a:avLst/>
          </a:prstGeom>
          <a:solidFill>
            <a:srgbClr val="FFC34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ko-KR" altLang="en-US" sz="1600" b="1" spc="-12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돌봄제공기관 입장</a:t>
            </a:r>
          </a:p>
        </p:txBody>
      </p:sp>
      <p:sp>
        <p:nvSpPr>
          <p:cNvPr id="13" name="슬라이드 번호 개체 틀 3">
            <a:extLst>
              <a:ext uri="{FF2B5EF4-FFF2-40B4-BE49-F238E27FC236}">
                <a16:creationId xmlns:a16="http://schemas.microsoft.com/office/drawing/2014/main" id="{F8034F5A-AFB0-457A-852A-5D5DF179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966" y="6492875"/>
            <a:ext cx="528034" cy="365125"/>
          </a:xfrm>
        </p:spPr>
        <p:txBody>
          <a:bodyPr/>
          <a:lstStyle/>
          <a:p>
            <a:fld id="{213393CF-DD24-495E-B2D4-0DF963F77FE9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1515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15186</TotalTime>
  <Words>2974</Words>
  <Application>Microsoft Office PowerPoint</Application>
  <PresentationFormat>화면 슬라이드 쇼(4:3)</PresentationFormat>
  <Paragraphs>427</Paragraphs>
  <Slides>34</Slides>
  <Notes>32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40" baseType="lpstr">
      <vt:lpstr>맑은 고딕</vt:lpstr>
      <vt:lpstr>Arial</vt:lpstr>
      <vt:lpstr>Calibri</vt:lpstr>
      <vt:lpstr>Calibri Light</vt:lpstr>
      <vt:lpstr>Helvetica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Pitt</dc:creator>
  <cp:lastModifiedBy>user 18</cp:lastModifiedBy>
  <cp:revision>236</cp:revision>
  <dcterms:created xsi:type="dcterms:W3CDTF">2020-12-12T15:32:53Z</dcterms:created>
  <dcterms:modified xsi:type="dcterms:W3CDTF">2021-01-13T08:28:30Z</dcterms:modified>
</cp:coreProperties>
</file>