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sldIdLst>
    <p:sldId id="256" r:id="rId2"/>
    <p:sldId id="258" r:id="rId3"/>
    <p:sldId id="424" r:id="rId4"/>
    <p:sldId id="413" r:id="rId5"/>
    <p:sldId id="418" r:id="rId6"/>
    <p:sldId id="419" r:id="rId7"/>
    <p:sldId id="422" r:id="rId8"/>
    <p:sldId id="423" r:id="rId9"/>
    <p:sldId id="257" r:id="rId10"/>
    <p:sldId id="286" r:id="rId11"/>
    <p:sldId id="372" r:id="rId12"/>
    <p:sldId id="373" r:id="rId13"/>
    <p:sldId id="375" r:id="rId14"/>
    <p:sldId id="374" r:id="rId15"/>
    <p:sldId id="291" r:id="rId16"/>
    <p:sldId id="292" r:id="rId17"/>
    <p:sldId id="378" r:id="rId18"/>
    <p:sldId id="296" r:id="rId19"/>
    <p:sldId id="377" r:id="rId20"/>
    <p:sldId id="379" r:id="rId21"/>
    <p:sldId id="380" r:id="rId22"/>
    <p:sldId id="381" r:id="rId23"/>
    <p:sldId id="382" r:id="rId24"/>
    <p:sldId id="383" r:id="rId25"/>
    <p:sldId id="407" r:id="rId26"/>
    <p:sldId id="384" r:id="rId27"/>
    <p:sldId id="385" r:id="rId28"/>
    <p:sldId id="386" r:id="rId29"/>
    <p:sldId id="387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37" r:id="rId39"/>
    <p:sldId id="397" r:id="rId40"/>
    <p:sldId id="398" r:id="rId41"/>
    <p:sldId id="399" r:id="rId42"/>
    <p:sldId id="400" r:id="rId43"/>
    <p:sldId id="402" r:id="rId44"/>
    <p:sldId id="401" r:id="rId45"/>
    <p:sldId id="403" r:id="rId46"/>
    <p:sldId id="404" r:id="rId47"/>
    <p:sldId id="405" r:id="rId48"/>
    <p:sldId id="406" r:id="rId49"/>
    <p:sldId id="356" r:id="rId50"/>
    <p:sldId id="358" r:id="rId5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64"/>
    <a:srgbClr val="5E6FB5"/>
    <a:srgbClr val="8995C9"/>
    <a:srgbClr val="404E8C"/>
    <a:srgbClr val="FFFAB7"/>
    <a:srgbClr val="365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1" autoAdjust="0"/>
    <p:restoredTop sz="87758" autoAdjust="0"/>
  </p:normalViewPr>
  <p:slideViewPr>
    <p:cSldViewPr snapToGrid="0">
      <p:cViewPr varScale="1">
        <p:scale>
          <a:sx n="91" d="100"/>
          <a:sy n="91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71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b="1" dirty="0"/>
              <a:t>60</a:t>
            </a:r>
            <a:r>
              <a:rPr lang="ko-KR" altLang="en-US" sz="1400" b="1" dirty="0"/>
              <a:t>세 이상 노인들의 성활동 파트너</a:t>
            </a:r>
          </a:p>
        </c:rich>
      </c:tx>
      <c:layout>
        <c:manualLayout>
          <c:xMode val="edge"/>
          <c:yMode val="edge"/>
          <c:x val="0.13829431841641709"/>
          <c:y val="3.1119703743220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3695881216159619"/>
          <c:y val="0.24984616628595685"/>
          <c:w val="0.28407006684032504"/>
          <c:h val="0.6115215589561139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60세 이상 노인들의 성활동 파트너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CC-4C42-93BB-481B5B5698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CC-4C42-93BB-481B5B5698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6CC-4C42-93BB-481B5B5698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6CC-4C42-93BB-481B5B5698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6CC-4C42-93BB-481B5B56982F}"/>
              </c:ext>
            </c:extLst>
          </c:dPt>
          <c:cat>
            <c:strRef>
              <c:f>Sheet1!$A$2:$A$6</c:f>
              <c:strCache>
                <c:ptCount val="5"/>
                <c:pt idx="0">
                  <c:v>배우자 62.8%</c:v>
                </c:pt>
                <c:pt idx="1">
                  <c:v>이성친구 9.6%</c:v>
                </c:pt>
                <c:pt idx="2">
                  <c:v>박카스 아줌마 및 매매춘 종사자 3.2%</c:v>
                </c:pt>
                <c:pt idx="3">
                  <c:v>친구는 아니지만 잘 아는 사람 3.2%</c:v>
                </c:pt>
                <c:pt idx="4">
                  <c:v>기타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62.8</c:v>
                </c:pt>
                <c:pt idx="1">
                  <c:v>9.6</c:v>
                </c:pt>
                <c:pt idx="2">
                  <c:v>3.2</c:v>
                </c:pt>
                <c:pt idx="3">
                  <c:v>3.2</c:v>
                </c:pt>
                <c:pt idx="4">
                  <c:v>21.3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21-452A-B569-0C70E642C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1762451099888631"/>
          <c:y val="0.30571913723746186"/>
          <c:w val="0.57999034674709793"/>
          <c:h val="0.51697547959328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400" b="1" dirty="0"/>
              <a:t>60</a:t>
            </a:r>
            <a:r>
              <a:rPr lang="ko-KR" altLang="en-US" sz="1400" b="1" dirty="0"/>
              <a:t>세 이상 노인들의 </a:t>
            </a:r>
            <a:r>
              <a:rPr lang="ko-KR" altLang="en-US" sz="1400" b="1" dirty="0" err="1"/>
              <a:t>성욕구</a:t>
            </a:r>
            <a:r>
              <a:rPr lang="ko-KR" altLang="en-US" sz="1400" b="1" dirty="0"/>
              <a:t> </a:t>
            </a:r>
            <a:r>
              <a:rPr lang="ko-KR" altLang="en-US" sz="1400" b="1" dirty="0" err="1"/>
              <a:t>해소방법</a:t>
            </a:r>
            <a:endParaRPr lang="ko-KR" altLang="en-US" sz="1400" b="1" dirty="0"/>
          </a:p>
        </c:rich>
      </c:tx>
      <c:layout>
        <c:manualLayout>
          <c:xMode val="edge"/>
          <c:yMode val="edge"/>
          <c:x val="0.13829431841641709"/>
          <c:y val="3.1119703743220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3695881216159619"/>
          <c:y val="0.24984616628595685"/>
          <c:w val="0.28407006684032504"/>
          <c:h val="0.6115215589561139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60세 이상 노인들의 성활동 파트너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50-4321-B58E-CD07F02EEF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50-4321-B58E-CD07F02EEF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050-4321-B58E-CD07F02EEF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050-4321-B58E-CD07F02EEF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050-4321-B58E-CD07F02EEF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BED-4C0D-8A90-F08F144821A0}"/>
              </c:ext>
            </c:extLst>
          </c:dPt>
          <c:cat>
            <c:strRef>
              <c:f>Sheet1!$A$2:$A$7</c:f>
              <c:strCache>
                <c:ptCount val="6"/>
                <c:pt idx="0">
                  <c:v>참는다 41.2%</c:v>
                </c:pt>
                <c:pt idx="1">
                  <c:v>성관계를 한다 29.2</c:v>
                </c:pt>
                <c:pt idx="2">
                  <c:v>접촉.애무등 대안 성행위 10.8%</c:v>
                </c:pt>
                <c:pt idx="3">
                  <c:v>성인영화 등을 본다 2.4%</c:v>
                </c:pt>
                <c:pt idx="4">
                  <c:v>자위행위를 한다 1.2%</c:v>
                </c:pt>
                <c:pt idx="5">
                  <c:v>기타 15.2%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41.2</c:v>
                </c:pt>
                <c:pt idx="1">
                  <c:v>29.2</c:v>
                </c:pt>
                <c:pt idx="2">
                  <c:v>10.8</c:v>
                </c:pt>
                <c:pt idx="3">
                  <c:v>2.4</c:v>
                </c:pt>
                <c:pt idx="4">
                  <c:v>1.2</c:v>
                </c:pt>
                <c:pt idx="5">
                  <c:v>15.2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050-4321-B58E-CD07F02EEF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423251944266551"/>
          <c:y val="0.26977743637429502"/>
          <c:w val="0.57999034674709793"/>
          <c:h val="0.59912793870909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3A408-04C4-4AD9-A79A-07748B70AB91}" type="datetimeFigureOut">
              <a:rPr lang="ko-KR" altLang="en-US" smtClean="0"/>
              <a:t>2021-10-06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0A2B8-0C92-4DBF-98ED-50637355C6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36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118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/>
              <a:t>인권감수성</a:t>
            </a:r>
            <a:r>
              <a:rPr lang="ko-KR" altLang="en-US" dirty="0"/>
              <a:t> 개념적인 단계를 경로를 따르는 과정을 강조하는 차원에서 재차 강조하며 설명한다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80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 err="1"/>
              <a:t>인권감수성</a:t>
            </a:r>
            <a:r>
              <a:rPr lang="ko-KR" altLang="en-US" dirty="0"/>
              <a:t> 개념적인 단계</a:t>
            </a:r>
            <a:r>
              <a:rPr lang="en-US" altLang="ko-KR" dirty="0"/>
              <a:t>(</a:t>
            </a:r>
            <a:r>
              <a:rPr lang="ko-KR" altLang="en-US" dirty="0"/>
              <a:t>경로</a:t>
            </a:r>
            <a:r>
              <a:rPr lang="en-US" altLang="ko-KR" dirty="0"/>
              <a:t>)</a:t>
            </a:r>
            <a:r>
              <a:rPr lang="ko-KR" altLang="en-US" dirty="0"/>
              <a:t>를 실제 </a:t>
            </a:r>
            <a:r>
              <a:rPr lang="ko-KR" altLang="en-US" dirty="0" err="1"/>
              <a:t>노인인권</a:t>
            </a:r>
            <a:r>
              <a:rPr lang="ko-KR" altLang="en-US" dirty="0"/>
              <a:t> 상황을 예시로 들어 적용하여 설명한다</a:t>
            </a:r>
            <a:r>
              <a:rPr lang="en-US" altLang="ko-KR" dirty="0"/>
              <a:t>.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 err="1"/>
              <a:t>상황지각</a:t>
            </a:r>
            <a:r>
              <a:rPr lang="en-US" altLang="ko-KR" dirty="0"/>
              <a:t>, </a:t>
            </a:r>
            <a:r>
              <a:rPr lang="ko-KR" altLang="en-US" dirty="0" err="1"/>
              <a:t>결과지각</a:t>
            </a:r>
            <a:r>
              <a:rPr lang="en-US" altLang="ko-KR" dirty="0"/>
              <a:t>, </a:t>
            </a:r>
            <a:r>
              <a:rPr lang="ko-KR" altLang="en-US" dirty="0" err="1"/>
              <a:t>책임지각</a:t>
            </a:r>
            <a:r>
              <a:rPr lang="ko-KR" altLang="en-US" dirty="0"/>
              <a:t> 각각이 어떻게 </a:t>
            </a:r>
            <a:r>
              <a:rPr lang="ko-KR" altLang="en-US" dirty="0" err="1"/>
              <a:t>노인인권</a:t>
            </a:r>
            <a:r>
              <a:rPr lang="ko-KR" altLang="en-US" dirty="0"/>
              <a:t> 이슈와 관련하여 적용되는지 확인할 수 있도록 교재를 구성하였다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72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/>
              <a:t>인권의 </a:t>
            </a:r>
            <a:r>
              <a:rPr lang="ko-KR" altLang="en-US" dirty="0" err="1"/>
              <a:t>주요개념을</a:t>
            </a:r>
            <a:r>
              <a:rPr lang="ko-KR" altLang="en-US" dirty="0"/>
              <a:t> 이해한다</a:t>
            </a:r>
            <a:r>
              <a:rPr lang="en-US" altLang="ko-KR" dirty="0"/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dirty="0" err="1"/>
              <a:t>개념들간의</a:t>
            </a:r>
            <a:r>
              <a:rPr lang="ko-KR" altLang="en-US" dirty="0"/>
              <a:t> 관계 속에서 명확한 이해를 한다 </a:t>
            </a:r>
            <a:endParaRPr lang="en-US" altLang="ko-KR" dirty="0"/>
          </a:p>
          <a:p>
            <a:pPr>
              <a:lnSpc>
                <a:spcPct val="130000"/>
              </a:lnSpc>
            </a:pPr>
            <a:endParaRPr lang="en-US" altLang="ko-KR" dirty="0"/>
          </a:p>
          <a:p>
            <a:pPr>
              <a:lnSpc>
                <a:spcPct val="130000"/>
              </a:lnSpc>
            </a:pPr>
            <a:r>
              <a:rPr lang="ko-KR" altLang="en-US" dirty="0"/>
              <a:t>고정관념들이 모여 편견을 이루고 편견이 계속 누적되면 사회적 차별 현상으로 나타나는 경로를 따라 인권 관련 주요 개념들을 이해해 본다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710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나눔고딕"/>
              </a:rPr>
              <a:t>고정관념이란 우리가 갖고 있는 어떤 사회집단에 관한 지식</a:t>
            </a:r>
            <a:r>
              <a:rPr lang="en-US" altLang="ko-KR" dirty="0">
                <a:latin typeface="+mn-ea"/>
                <a:cs typeface="나눔고딕"/>
              </a:rPr>
              <a:t>, </a:t>
            </a:r>
            <a:r>
              <a:rPr lang="ko-KR" altLang="en-US" dirty="0">
                <a:latin typeface="+mn-ea"/>
                <a:cs typeface="나눔고딕"/>
              </a:rPr>
              <a:t>인상 등을 말한다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n-ea"/>
                <a:cs typeface="나눔고딕"/>
              </a:rPr>
              <a:t>ex) </a:t>
            </a:r>
            <a:r>
              <a:rPr lang="ko-KR" altLang="en-US" dirty="0">
                <a:latin typeface="+mn-ea"/>
                <a:cs typeface="나눔고딕"/>
              </a:rPr>
              <a:t>예를 들면 </a:t>
            </a:r>
            <a:r>
              <a:rPr lang="en-US" altLang="ko-KR" dirty="0">
                <a:latin typeface="+mn-ea"/>
                <a:cs typeface="나눔고딕"/>
              </a:rPr>
              <a:t>“</a:t>
            </a:r>
            <a:r>
              <a:rPr lang="ko-KR" altLang="en-US" dirty="0">
                <a:latin typeface="+mn-ea"/>
                <a:cs typeface="나눔고딕"/>
              </a:rPr>
              <a:t>노인은 이기적이고 고집이 세다</a:t>
            </a:r>
            <a:r>
              <a:rPr lang="en-US" altLang="ko-KR" dirty="0">
                <a:latin typeface="+mn-ea"/>
                <a:cs typeface="나눔고딕"/>
              </a:rPr>
              <a:t>” </a:t>
            </a:r>
            <a:r>
              <a:rPr lang="ko-KR" altLang="en-US" dirty="0">
                <a:latin typeface="+mn-ea"/>
                <a:cs typeface="나눔고딕"/>
              </a:rPr>
              <a:t>에서</a:t>
            </a:r>
            <a:endParaRPr lang="en-US" altLang="ko-KR" dirty="0">
              <a:latin typeface="+mn-ea"/>
              <a:cs typeface="나눔고딕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n-ea"/>
                <a:cs typeface="나눔고딕"/>
              </a:rPr>
              <a:t>     ‘</a:t>
            </a:r>
            <a:r>
              <a:rPr lang="ko-KR" altLang="en-US" dirty="0">
                <a:latin typeface="+mn-ea"/>
                <a:cs typeface="나눔고딕"/>
              </a:rPr>
              <a:t>세다</a:t>
            </a:r>
            <a:r>
              <a:rPr lang="en-US" altLang="ko-KR" dirty="0">
                <a:latin typeface="+mn-ea"/>
                <a:cs typeface="나눔고딕"/>
              </a:rPr>
              <a:t>’</a:t>
            </a:r>
            <a:r>
              <a:rPr lang="ko-KR" altLang="en-US" dirty="0">
                <a:latin typeface="+mn-ea"/>
                <a:cs typeface="나눔고딕"/>
              </a:rPr>
              <a:t>는 고정관념에 대해 살펴보자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나눔고딕"/>
              </a:rPr>
              <a:t>사실은 이기적인 노인 </a:t>
            </a:r>
            <a:r>
              <a:rPr lang="en-US" altLang="ko-KR" dirty="0">
                <a:latin typeface="+mn-ea"/>
                <a:cs typeface="나눔고딕"/>
              </a:rPr>
              <a:t>vs </a:t>
            </a:r>
            <a:r>
              <a:rPr lang="ko-KR" altLang="en-US" dirty="0">
                <a:latin typeface="+mn-ea"/>
                <a:cs typeface="나눔고딕"/>
              </a:rPr>
              <a:t>이타적인 노인 모두 존재한다</a:t>
            </a:r>
            <a:r>
              <a:rPr lang="en-US" altLang="ko-KR" dirty="0">
                <a:latin typeface="+mn-ea"/>
                <a:cs typeface="나눔고딕"/>
              </a:rPr>
              <a:t>.  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나눔고딕"/>
              </a:rPr>
              <a:t>이러한 고정관념은 특히 만나는 사람에 대한 정보가 별로 없을 때 많이 사용하게 되고</a:t>
            </a:r>
            <a:r>
              <a:rPr lang="en-US" altLang="ko-KR" dirty="0">
                <a:latin typeface="+mn-ea"/>
                <a:cs typeface="나눔고딕"/>
              </a:rPr>
              <a:t>, </a:t>
            </a:r>
            <a:r>
              <a:rPr lang="ko-KR" altLang="en-US" dirty="0">
                <a:latin typeface="+mn-ea"/>
                <a:cs typeface="나눔고딕"/>
              </a:rPr>
              <a:t>사람에 대한 개인정보를 많이 수집할 수록 고정관념의 영향력이 적어진다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200" b="1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67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 err="1"/>
              <a:t>성역할에</a:t>
            </a:r>
            <a:r>
              <a:rPr lang="ko-KR" altLang="en-US" dirty="0"/>
              <a:t> 대한 고정관념이 성차별을 발생시키는 구조에 대해 설명한다</a:t>
            </a:r>
            <a:r>
              <a:rPr lang="en-US" altLang="ko-KR" dirty="0"/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dirty="0"/>
              <a:t>항상 남성이 여성의 손을 붙잡고 비상시 대피하는 표지판</a:t>
            </a:r>
            <a:r>
              <a:rPr lang="en-US" altLang="ko-KR" dirty="0"/>
              <a:t>, </a:t>
            </a:r>
            <a:r>
              <a:rPr lang="ko-KR" altLang="en-US" dirty="0"/>
              <a:t>그리고 횡단보도 건너는 상황에서도 남자가 여자를 인도하는 신호등 표지판 사례를 통해 우리 사회 </a:t>
            </a:r>
            <a:r>
              <a:rPr lang="ko-KR" altLang="en-US" dirty="0" err="1"/>
              <a:t>성역할에</a:t>
            </a:r>
            <a:r>
              <a:rPr lang="ko-KR" altLang="en-US" dirty="0"/>
              <a:t> 대한 고정관념을 파악한다</a:t>
            </a:r>
            <a:r>
              <a:rPr lang="en-US" altLang="ko-KR" dirty="0"/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dirty="0"/>
              <a:t>아울러</a:t>
            </a:r>
            <a:r>
              <a:rPr lang="en-US" altLang="ko-KR" dirty="0"/>
              <a:t>, </a:t>
            </a:r>
            <a:r>
              <a:rPr lang="ko-KR" altLang="en-US" dirty="0"/>
              <a:t>어린이에 대한 </a:t>
            </a:r>
            <a:r>
              <a:rPr lang="ko-KR" altLang="en-US" dirty="0" err="1"/>
              <a:t>돌봄은</a:t>
            </a:r>
            <a:r>
              <a:rPr lang="ko-KR" altLang="en-US" dirty="0"/>
              <a:t> 남성이 아닌 여성의 역할로 인식하게 하는 표지판 또한 우리 사회의 고정관념이 반영되어 나타나 있음을 확인한다</a:t>
            </a:r>
            <a:r>
              <a:rPr lang="en-US" altLang="ko-KR" dirty="0"/>
              <a:t>. 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200" b="1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593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+mn-ea"/>
                <a:cs typeface="나눔고딕"/>
              </a:rPr>
              <a:t>“</a:t>
            </a:r>
            <a:r>
              <a:rPr lang="ko-KR" altLang="en-US" dirty="0">
                <a:latin typeface="+mn-ea"/>
                <a:cs typeface="나눔고딕"/>
              </a:rPr>
              <a:t>편견</a:t>
            </a:r>
            <a:r>
              <a:rPr lang="en-US" altLang="ko-KR" dirty="0">
                <a:latin typeface="+mn-ea"/>
                <a:cs typeface="나눔고딕"/>
              </a:rPr>
              <a:t>”</a:t>
            </a:r>
            <a:r>
              <a:rPr lang="ko-KR" altLang="en-US" dirty="0">
                <a:latin typeface="+mn-ea"/>
                <a:cs typeface="나눔고딕"/>
              </a:rPr>
              <a:t>이란 특정집단의</a:t>
            </a:r>
            <a:r>
              <a:rPr lang="en-US" altLang="ko-KR" dirty="0">
                <a:latin typeface="+mn-ea"/>
                <a:cs typeface="나눔고딕"/>
              </a:rPr>
              <a:t> </a:t>
            </a:r>
            <a:r>
              <a:rPr lang="ko-KR" altLang="en-US" dirty="0">
                <a:latin typeface="+mn-ea"/>
                <a:cs typeface="나눔고딕"/>
              </a:rPr>
              <a:t>성원이라는 이유 만으로  상대방을 평가하여 지니고 있는 태도를 말한다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n-ea"/>
                <a:cs typeface="나눔고딕"/>
              </a:rPr>
              <a:t>ex) </a:t>
            </a:r>
            <a:r>
              <a:rPr lang="ko-KR" altLang="en-US" dirty="0">
                <a:latin typeface="+mn-ea"/>
                <a:cs typeface="나눔고딕"/>
              </a:rPr>
              <a:t>노인은 고집이세기도 하지만 지혜롭기도 하다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나눔고딕"/>
              </a:rPr>
              <a:t>고집 센 것이 싫어서 노인이라면 무조건 부정적으로 평가하는 것도 역시 편견이다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cs typeface="나눔고딕"/>
              </a:rPr>
              <a:t>편견은 좋고 싫음의 강한 감정을 보이는 평가적 속성이다</a:t>
            </a:r>
            <a:r>
              <a:rPr lang="en-US" altLang="ko-KR" dirty="0">
                <a:latin typeface="+mn-ea"/>
                <a:cs typeface="나눔고딕"/>
              </a:rPr>
              <a:t>. 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200" b="1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212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노인에 대한 고정관념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 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  <a:sym typeface="Wingdings" pitchFamily="2" charset="2"/>
              </a:rPr>
              <a:t>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  <a:sym typeface="Wingdings" pitchFamily="2" charset="2"/>
              </a:rPr>
              <a:t>편견</a:t>
            </a:r>
            <a:endParaRPr lang="en-US" altLang="ko-KR" spc="-150" dirty="0">
              <a:solidFill>
                <a:srgbClr val="5F5F5F"/>
              </a:solidFill>
              <a:latin typeface="맑은 고딕" pitchFamily="50" charset="-127"/>
              <a:ea typeface="+mn-ea"/>
              <a:cs typeface="나눔고딕"/>
              <a:sym typeface="Wingdings" pitchFamily="2" charset="2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</a:pPr>
            <a:endParaRPr lang="en-US" altLang="ko-KR" spc="-150" dirty="0">
              <a:solidFill>
                <a:srgbClr val="5F5F5F"/>
              </a:solidFill>
              <a:latin typeface="맑은 고딕" pitchFamily="50" charset="-127"/>
              <a:ea typeface="+mn-ea"/>
              <a:cs typeface="나눔고딕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&lt;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이미지 사례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&gt;</a:t>
            </a:r>
          </a:p>
          <a:p>
            <a:pPr marL="228600" indent="-228600">
              <a:lnSpc>
                <a:spcPct val="120000"/>
              </a:lnSpc>
              <a:buClr>
                <a:schemeClr val="tx1"/>
              </a:buClr>
              <a:buSzPct val="80000"/>
              <a:buAutoNum type="arabicPeriod"/>
            </a:pP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가난한 노인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: 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빈곤은 노인의 얼굴을 하고 있다고 얘기한다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.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어느새 노인과 빈곤은 자동적으로 연상되는 상황이다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..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 이미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노인이 처한 빈곤과 불평등을 비판적으로 볼 수 있어야 한다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. </a:t>
            </a:r>
          </a:p>
          <a:p>
            <a:pPr marL="228600" indent="-228600">
              <a:lnSpc>
                <a:spcPct val="120000"/>
              </a:lnSpc>
              <a:buClr>
                <a:schemeClr val="tx1"/>
              </a:buClr>
              <a:buSzPct val="80000"/>
              <a:buAutoNum type="arabicPeriod"/>
            </a:pPr>
            <a:endParaRPr lang="en-US" altLang="ko-KR" spc="-150" dirty="0">
              <a:solidFill>
                <a:srgbClr val="5F5F5F"/>
              </a:solidFill>
              <a:latin typeface="맑은 고딕" pitchFamily="50" charset="-127"/>
              <a:ea typeface="+mn-ea"/>
              <a:cs typeface="나눔고딕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2.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지하철 노인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: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일상에서 노인에 대한 경험이 부족한 사람들이 자주 접하는 노인 이미지와 부정적인 경험을 보여준다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. 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지하철에서의 노인과의 갈등은 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SNS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를 통해서 급속도로 퍼지고 노인의 특성으로 일반화된다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. 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</a:pPr>
            <a:endParaRPr lang="en-US" altLang="ko-KR" spc="-150" dirty="0">
              <a:solidFill>
                <a:srgbClr val="5F5F5F"/>
              </a:solidFill>
              <a:latin typeface="맑은 고딕" pitchFamily="50" charset="-127"/>
              <a:ea typeface="+mn-ea"/>
              <a:cs typeface="나눔고딕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이러한 과정들이 고정관념이 편견으로 작용하는 </a:t>
            </a:r>
            <a:r>
              <a:rPr lang="ko-KR" altLang="en-US" spc="-150" dirty="0" err="1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과정들임을</a:t>
            </a:r>
            <a:r>
              <a:rPr lang="ko-KR" altLang="en-US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 사례를 통해 이해한다</a:t>
            </a:r>
            <a:r>
              <a:rPr lang="en-US" altLang="ko-KR" spc="-150" dirty="0">
                <a:solidFill>
                  <a:srgbClr val="5F5F5F"/>
                </a:solidFill>
                <a:latin typeface="맑은 고딕" pitchFamily="50" charset="-127"/>
                <a:ea typeface="+mn-ea"/>
                <a:cs typeface="나눔고딕"/>
              </a:rPr>
              <a:t>. </a:t>
            </a:r>
            <a:endParaRPr lang="en-US" altLang="ko-KR" dirty="0">
              <a:latin typeface="+mn-ea"/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200" b="1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8399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“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차별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”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이란 편견을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 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토대로 타 집단을 구분하여 불이익을 주는 실제 행동을 의미하는 부정적인 용어이다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. 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 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예를 들어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, 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노인이 지혜롭다고 생각하여 의견수렴 현장에서 무조건 노인의 의견을 우선적으로 반영한다는 것은 노인에 대한 차별이 아니라 거꾸로 젊은이에 대한 차별이다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. 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노인의 지혜로운 의견이 있을 수 있는 경우가 많으나 단지 젊은이가 제시한 의견이라고 반영하지 않는 것은 차별이다</a:t>
            </a:r>
            <a:r>
              <a:rPr lang="en-US" altLang="ko-KR" dirty="0">
                <a:latin typeface="맑은 고딕" pitchFamily="50" charset="-127"/>
                <a:ea typeface="+mn-ea"/>
                <a:cs typeface="나눔고딕"/>
              </a:rPr>
              <a:t>. </a:t>
            </a:r>
            <a:r>
              <a:rPr lang="ko-KR" altLang="en-US" dirty="0">
                <a:latin typeface="맑은 고딕" pitchFamily="50" charset="-127"/>
                <a:ea typeface="+mn-ea"/>
                <a:cs typeface="나눔고딕"/>
              </a:rPr>
              <a:t>   </a:t>
            </a:r>
            <a:endParaRPr lang="en-US" altLang="ko-KR" dirty="0">
              <a:latin typeface="맑은 고딕" pitchFamily="50" charset="-127"/>
              <a:ea typeface="+mn-ea"/>
              <a:cs typeface="나눔고딕"/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200" b="1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6045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성 역할에 대한 고정관념이 성차별을 발생시키는 구조에 대해 설명한다</a:t>
            </a:r>
            <a:r>
              <a:rPr lang="en-US" altLang="ko-KR" dirty="0">
                <a:latin typeface="+mn-ea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전화상담원은 여성의 직업이라는 인식 및 회의 참석자는 남성들로 표시하는 등의 표지판을 통해 사회의 고정관념과 차별에 대한 인식을 구체적으로 살펴본다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  <a:cs typeface="나눔고딕"/>
              </a:rPr>
              <a:t>예를 들어</a:t>
            </a:r>
            <a:r>
              <a:rPr lang="en-US" altLang="ko-KR" dirty="0">
                <a:latin typeface="+mn-ea"/>
                <a:cs typeface="나눔고딕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altLang="ko-KR" sz="1100" dirty="0">
                <a:latin typeface="+mn-ea"/>
                <a:cs typeface="나눔고딕"/>
              </a:rPr>
              <a:t>- </a:t>
            </a:r>
            <a:r>
              <a:rPr lang="ko-KR" altLang="en-US" sz="1100" dirty="0">
                <a:latin typeface="+mn-ea"/>
                <a:cs typeface="나눔고딕"/>
              </a:rPr>
              <a:t>열악한 처우의 감정노동을 하는 전화상담원</a:t>
            </a:r>
            <a:r>
              <a:rPr lang="en-US" altLang="ko-KR" sz="1100" dirty="0">
                <a:latin typeface="+mn-ea"/>
                <a:cs typeface="나눔고딕"/>
              </a:rPr>
              <a:t>: </a:t>
            </a:r>
            <a:r>
              <a:rPr lang="ko-KR" altLang="en-US" sz="1100" dirty="0" err="1">
                <a:latin typeface="+mn-ea"/>
                <a:cs typeface="나눔고딕"/>
              </a:rPr>
              <a:t>여성담당</a:t>
            </a:r>
            <a:r>
              <a:rPr lang="en-US" altLang="ko-KR" sz="1100" dirty="0">
                <a:latin typeface="+mn-ea"/>
                <a:cs typeface="나눔고딕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ko-KR" sz="1100" dirty="0">
                <a:latin typeface="+mn-ea"/>
                <a:cs typeface="나눔고딕"/>
              </a:rPr>
              <a:t>- </a:t>
            </a:r>
            <a:r>
              <a:rPr lang="ko-KR" altLang="en-US" sz="1100" dirty="0">
                <a:latin typeface="+mn-ea"/>
                <a:cs typeface="나눔고딕"/>
              </a:rPr>
              <a:t>중요한 결정을 하는 회의 자리</a:t>
            </a:r>
            <a:r>
              <a:rPr lang="en-US" altLang="ko-KR" sz="1100" dirty="0">
                <a:latin typeface="+mn-ea"/>
                <a:cs typeface="나눔고딕"/>
              </a:rPr>
              <a:t>: </a:t>
            </a:r>
            <a:r>
              <a:rPr lang="ko-KR" altLang="en-US" sz="1100" dirty="0" err="1">
                <a:latin typeface="+mn-ea"/>
                <a:cs typeface="나눔고딕"/>
              </a:rPr>
              <a:t>남성참여</a:t>
            </a:r>
            <a:endParaRPr lang="en-US" altLang="ko-KR" sz="1100" dirty="0">
              <a:latin typeface="+mn-ea"/>
              <a:cs typeface="나눔고딕"/>
            </a:endParaRPr>
          </a:p>
          <a:p>
            <a:endParaRPr lang="en-US" altLang="ko-KR" sz="1200" b="0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3041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ko-KR" altLang="en-US" dirty="0"/>
              <a:t>통장의 나이를 제한하는 이유들을 살펴보면</a:t>
            </a:r>
            <a:r>
              <a:rPr lang="en-US" altLang="ko-KR" dirty="0"/>
              <a:t>, </a:t>
            </a:r>
            <a:r>
              <a:rPr lang="ko-KR" altLang="en-US" dirty="0" err="1"/>
              <a:t>노인집단</a:t>
            </a:r>
            <a:r>
              <a:rPr lang="ko-KR" altLang="en-US" dirty="0"/>
              <a:t> 구성원들이 특정 능력을 가지고 있지 않고 있다고 사회적으로 차별적으로 인식하는데 있음을 살펴볼 수 있다</a:t>
            </a:r>
            <a:r>
              <a:rPr lang="en-US" altLang="ko-KR" dirty="0"/>
              <a:t>. 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200" b="1" dirty="0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88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30000"/>
              </a:lnSpc>
            </a:pPr>
            <a:r>
              <a:rPr lang="en-US" altLang="ko-KR" b="1" dirty="0">
                <a:latin typeface="+mn-ea"/>
              </a:rPr>
              <a:t>“</a:t>
            </a:r>
            <a:r>
              <a:rPr lang="ko-KR" altLang="en-US" b="1" dirty="0">
                <a:latin typeface="+mn-ea"/>
              </a:rPr>
              <a:t>인권감수성이란 </a:t>
            </a:r>
            <a:r>
              <a:rPr lang="en-US" altLang="ko-KR" b="1" dirty="0">
                <a:latin typeface="+mn-ea"/>
              </a:rPr>
              <a:t>O </a:t>
            </a:r>
            <a:r>
              <a:rPr lang="en-US" altLang="ko-KR" b="1" dirty="0" err="1">
                <a:latin typeface="+mn-ea"/>
              </a:rPr>
              <a:t>O</a:t>
            </a:r>
            <a:r>
              <a:rPr lang="en-US" altLang="ko-KR" b="1" dirty="0">
                <a:latin typeface="+mn-ea"/>
              </a:rPr>
              <a:t> </a:t>
            </a:r>
            <a:r>
              <a:rPr lang="ko-KR" altLang="en-US" b="1" dirty="0">
                <a:latin typeface="+mn-ea"/>
              </a:rPr>
              <a:t>이다</a:t>
            </a:r>
            <a:r>
              <a:rPr lang="en-US" altLang="ko-KR" b="1" dirty="0">
                <a:latin typeface="+mn-ea"/>
              </a:rPr>
              <a:t>.”</a:t>
            </a: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인권감수성에 대한 수강생들의 자유로운 생각을 질문하며 강의를 시작한다</a:t>
            </a:r>
            <a:r>
              <a:rPr lang="en-US" altLang="ko-KR" dirty="0">
                <a:latin typeface="+mn-ea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단어 자체에 대해서 먼저 고민해 볼 필요가 있다</a:t>
            </a:r>
            <a:r>
              <a:rPr lang="en-US" altLang="ko-KR" dirty="0">
                <a:latin typeface="+mn-ea"/>
              </a:rPr>
              <a:t>.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200" dirty="0">
                <a:latin typeface="+mn-ea"/>
              </a:rPr>
              <a:t>감수성은 민감성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예민성으로도 볼 수 있으며 인권감수성은 인권 문제에 대한 예민성이라 할 수 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200" dirty="0">
                <a:latin typeface="+mn-ea"/>
              </a:rPr>
              <a:t>인권감수성이 중요한 이유는 인권문제에 대해여 그것을 옹호하기 위한 가장 기본적인 </a:t>
            </a:r>
            <a:r>
              <a:rPr lang="ko-KR" altLang="en-US" sz="1200" dirty="0" err="1">
                <a:latin typeface="+mn-ea"/>
              </a:rPr>
              <a:t>행동과정이</a:t>
            </a:r>
            <a:r>
              <a:rPr lang="ko-KR" altLang="en-US" sz="1200" dirty="0">
                <a:latin typeface="+mn-ea"/>
              </a:rPr>
              <a:t> 인권감수성이기 때문이다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+mn-ea"/>
              </a:rPr>
              <a:t>‘</a:t>
            </a:r>
            <a:r>
              <a:rPr lang="ko-KR" altLang="en-US" dirty="0" err="1">
                <a:latin typeface="+mn-ea"/>
              </a:rPr>
              <a:t>인권감수성</a:t>
            </a:r>
            <a:r>
              <a:rPr lang="ko-KR" altLang="en-US" dirty="0">
                <a:latin typeface="+mn-ea"/>
              </a:rPr>
              <a:t> 교육</a:t>
            </a:r>
            <a:r>
              <a:rPr lang="en-US" altLang="ko-KR" dirty="0">
                <a:latin typeface="+mn-ea"/>
              </a:rPr>
              <a:t>’</a:t>
            </a:r>
            <a:r>
              <a:rPr lang="ko-KR" altLang="en-US" dirty="0">
                <a:latin typeface="+mn-ea"/>
              </a:rPr>
              <a:t>은 기존의 학대 혹은 폭력 예방교육의 접근과 같은 </a:t>
            </a:r>
            <a:r>
              <a:rPr lang="ko-KR" altLang="en-US" dirty="0" err="1">
                <a:latin typeface="+mn-ea"/>
              </a:rPr>
              <a:t>인권피해자</a:t>
            </a:r>
            <a:r>
              <a:rPr lang="ko-KR" altLang="en-US" dirty="0">
                <a:latin typeface="+mn-ea"/>
              </a:rPr>
              <a:t> 혹은 가해자 일방에 대한 입장에 따른 교육이 아닌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인권 당사자 모두의 전반적인 </a:t>
            </a:r>
            <a:r>
              <a:rPr lang="ko-KR" altLang="en-US" dirty="0" err="1">
                <a:latin typeface="+mn-ea"/>
              </a:rPr>
              <a:t>인권의식과</a:t>
            </a:r>
            <a:r>
              <a:rPr lang="ko-KR" altLang="en-US" dirty="0">
                <a:latin typeface="+mn-ea"/>
              </a:rPr>
              <a:t> 인식 수준을 높이는 교육임을 확인하고 </a:t>
            </a:r>
            <a:r>
              <a:rPr lang="ko-KR" altLang="en-US" dirty="0" err="1">
                <a:latin typeface="+mn-ea"/>
              </a:rPr>
              <a:t>인권감수성</a:t>
            </a:r>
            <a:r>
              <a:rPr lang="ko-KR" altLang="en-US" dirty="0">
                <a:latin typeface="+mn-ea"/>
              </a:rPr>
              <a:t> 교육의 중요성에 대해 언급한다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   </a:t>
            </a:r>
            <a:endParaRPr lang="en-US" altLang="ko-KR" dirty="0">
              <a:latin typeface="+mn-ea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432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국가인권위원회 결정 사례를 추가적으로 소개하면서 차별에 대한 개념을 보다 구체적으로 인식한다</a:t>
            </a:r>
            <a:r>
              <a:rPr lang="en-US" altLang="ko-KR" dirty="0"/>
              <a:t>.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ko-KR" dirty="0"/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dirty="0"/>
              <a:t># </a:t>
            </a:r>
            <a:r>
              <a:rPr lang="ko-KR" altLang="en-US" dirty="0"/>
              <a:t>국가인권위원회 </a:t>
            </a:r>
            <a:r>
              <a:rPr lang="ko-KR" altLang="en-US" dirty="0" err="1"/>
              <a:t>결정례</a:t>
            </a:r>
            <a:r>
              <a:rPr lang="ko-KR" altLang="en-US" dirty="0"/>
              <a:t> </a:t>
            </a:r>
            <a:r>
              <a:rPr lang="en-US" altLang="ko-KR" dirty="0"/>
              <a:t>1: </a:t>
            </a:r>
            <a:r>
              <a:rPr lang="ko-KR" altLang="en-US" dirty="0"/>
              <a:t>나이를 이유로 한 고용차별</a:t>
            </a:r>
            <a:r>
              <a:rPr lang="en-US" altLang="ko-KR" dirty="0"/>
              <a:t>(2018.9.27.)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dirty="0"/>
              <a:t>- </a:t>
            </a:r>
            <a:r>
              <a:rPr lang="ko-KR" altLang="en-US" dirty="0" err="1"/>
              <a:t>주요요지</a:t>
            </a:r>
            <a:r>
              <a:rPr lang="en-US" altLang="ko-KR" dirty="0"/>
              <a:t>: </a:t>
            </a:r>
            <a:r>
              <a:rPr lang="ko-KR" altLang="en-US" dirty="0"/>
              <a:t>피진정인에게</a:t>
            </a:r>
            <a:r>
              <a:rPr lang="en-US" altLang="ko-KR" dirty="0"/>
              <a:t>, </a:t>
            </a:r>
            <a:r>
              <a:rPr lang="ko-KR" altLang="en-US" dirty="0"/>
              <a:t>향후 취업지원센터장 채용 시 나이를 제한하지 않도록 권고함</a:t>
            </a:r>
            <a:r>
              <a:rPr lang="en-US" altLang="ko-KR" dirty="0"/>
              <a:t>. </a:t>
            </a:r>
          </a:p>
          <a:p>
            <a:pPr marL="171450" indent="-17145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ko-KR" altLang="en-US" dirty="0" err="1"/>
              <a:t>판단요지</a:t>
            </a:r>
            <a:r>
              <a:rPr lang="en-US" altLang="ko-KR" dirty="0"/>
              <a:t>: </a:t>
            </a:r>
            <a:r>
              <a:rPr lang="ko-KR" altLang="en-US" dirty="0"/>
              <a:t>나이가 그 직업을 수행하는데 불가결한 자격기준이 아님에도 불구하고 진정인의 나이가 만 </a:t>
            </a:r>
            <a:r>
              <a:rPr lang="en-US" altLang="ko-KR" dirty="0"/>
              <a:t>60</a:t>
            </a:r>
            <a:r>
              <a:rPr lang="ko-KR" altLang="en-US" dirty="0"/>
              <a:t>세라는 이유로 진정인의 </a:t>
            </a:r>
            <a:r>
              <a:rPr lang="ko-KR" altLang="en-US" dirty="0" err="1"/>
              <a:t>지원서류</a:t>
            </a:r>
            <a:r>
              <a:rPr lang="ko-KR" altLang="en-US" dirty="0"/>
              <a:t> 접수를 거부한 </a:t>
            </a:r>
            <a:r>
              <a:rPr lang="ko-KR" altLang="en-US" dirty="0" err="1"/>
              <a:t>피진정인의</a:t>
            </a:r>
            <a:r>
              <a:rPr lang="ko-KR" altLang="en-US" dirty="0"/>
              <a:t> 행위는 고용상 연령차별금지 및 고령자고용촉진에 관한 법률 제</a:t>
            </a:r>
            <a:r>
              <a:rPr lang="en-US" altLang="ko-KR" dirty="0"/>
              <a:t>4</a:t>
            </a:r>
            <a:r>
              <a:rPr lang="ko-KR" altLang="en-US" dirty="0"/>
              <a:t>조의</a:t>
            </a:r>
            <a:r>
              <a:rPr lang="en-US" altLang="ko-KR" dirty="0"/>
              <a:t>4</a:t>
            </a:r>
            <a:r>
              <a:rPr lang="ko-KR" altLang="en-US" dirty="0"/>
              <a:t>를 위반한 것이며</a:t>
            </a:r>
            <a:r>
              <a:rPr lang="en-US" altLang="ko-KR" dirty="0"/>
              <a:t>, </a:t>
            </a:r>
            <a:r>
              <a:rPr lang="ko-KR" altLang="en-US" dirty="0"/>
              <a:t>국가인권위원회법 제</a:t>
            </a:r>
            <a:r>
              <a:rPr lang="en-US" altLang="ko-KR" dirty="0"/>
              <a:t>2</a:t>
            </a:r>
            <a:r>
              <a:rPr lang="ko-KR" altLang="en-US" dirty="0"/>
              <a:t>조 제</a:t>
            </a:r>
            <a:r>
              <a:rPr lang="en-US" altLang="ko-KR" dirty="0"/>
              <a:t>3</a:t>
            </a:r>
            <a:r>
              <a:rPr lang="ko-KR" altLang="en-US" dirty="0"/>
              <a:t>호에서 규정하고 있는 나이를 이유로 한 평등권 침해의 차별행위에 해당함</a:t>
            </a:r>
            <a:r>
              <a:rPr lang="en-US" altLang="ko-KR" dirty="0"/>
              <a:t>.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#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국가인권위원회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결정례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2: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나이를 이유로 한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렌탈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서비스 거부</a:t>
            </a:r>
            <a:endParaRPr lang="en-US" altLang="ko-KR" sz="10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주요요지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: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피해자는 홈쇼핑에서 방송하는 음식물처리기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렌탈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서비스를 신청함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그러나 소속 상담원은 나이가 많다는 이유로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렌탈이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불가능하다고 함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판단요지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: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나이를 이유로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렌탈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서비스를 제한하는 것은 차별행위에 해당함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ko-KR" sz="10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#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국가인권위원회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결정례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3: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나이를 이유로 한 문화관광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해설사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제한</a:t>
            </a:r>
            <a:endParaRPr lang="en-US" altLang="ko-KR" sz="10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주요요지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: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피진정인은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2015. 8. 26.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입법예고한 「안동시 관광진흥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조례안」에서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문화관광해설사의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활동연령을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원칙적으로 만 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70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세 이하로 규정하여 만 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70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세 초과인 사람들에 대하여 부당하게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나이차별을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함 </a:t>
            </a:r>
            <a:endParaRPr lang="en-US" altLang="ko-KR" sz="10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판단요지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: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대한민국 「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헌법」제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11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조 제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항은 법 앞의 평등을 규정하고 있고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「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국가인권위원회법」제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2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조 제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3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호 </a:t>
            </a:r>
            <a:r>
              <a:rPr lang="ko-KR" altLang="en-US" sz="10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가목은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합리적인 이유 없이 재화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․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용역 등의 공급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․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이용과 관련하여 특정한 사람을 우대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배제</a:t>
            </a:r>
            <a:r>
              <a:rPr lang="en-US" altLang="ko-KR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0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구별하거나 불리하게 대우하는 행위를 평등권 침해의 차별행위로 규정함</a:t>
            </a:r>
            <a:endParaRPr lang="en-US" altLang="ko-KR" sz="10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#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국가인권위원회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결정례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3 (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계속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ko-KR" sz="8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가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피진정인은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문화관광해설사의 활동이 광범위한 현장에서 도보로 활동하는 등 에너지 소모가 크므로 해설사의 건강보호를 위하여 나이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제한이불가피하다고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주장하나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문화관광해설사의 건강보호를 위해서라면 나이와 같은 획일적인 기준이 아니라 건강보호 필요성 유무를 개인별로 판단할 수 있는 건강진단서나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체력검진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등과 같은 다른 방식을 활용하는 것이 타당하다는 점에서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피진정인의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이 부분 주장은 이유가 없다고 할 것이다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나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또한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피진정인은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관광객들이 상대적으로 젊은 층의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해설사를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선호한다는 것을 이유로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해설사에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대한 나이 제한이 불가피하다고 주장하나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이부분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주장을 뒷받침하는 근거를 제시하지 못하고 있다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이 부분 주장이 고령인 해설자가 해설 능력이 떨어져서 관광객들이 선호하지 않는다는 점을 지적하는 것이라면 고령인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해설사가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해설능력이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떨어진다는 것이 고령자에 대한 편견에 기초한 주장일 뿐 구체적이고 개별적인 근거가 있다고 보기 어려워 받아들이기 어렵다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</a:pPr>
            <a:endParaRPr lang="en-US" altLang="ko-KR" sz="8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ko-KR" sz="8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관광객에게 더 나은 해설 서비스를 제공하기 위한 해설 능력 등의 검증이 필요하다면 배치절차에서 이를 심사기준으로 둘 수 있다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또한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피진정인이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기존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해설사들의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경우 필수 과정인 보수교육 과정 평가결과 등을 토대로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재위촉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여부를 판단하는 제도를 운영하고 있어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현재의 제도로도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해설능력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정도를 평가할 수 있을 것으로 판단된다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라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피진정인은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문화관광해설사의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활동연령을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원칙적으로 만 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70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세 이하로 제한하기보다 오히려 해설사의 활동 특성상 고령자 해설사의 해당 지역의 역사와 문화 등에 대한 풍부한 경험이 장점으로 작용할 수 있다는 점을 고려하는 것이 바람직하다고 할 것이다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마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 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따라서 문화관광해설사의 능력을 평가하기 위해 마련한 제도를 활용하지 않고 특정 나이를 기준으로 선발 대상을 미리 제한하는 것은 합리적이라고 보기 어렵고 달리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피진정인의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r>
              <a:rPr lang="ko-KR" altLang="en-US" sz="8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차별행위가</a:t>
            </a:r>
            <a:r>
              <a:rPr lang="ko-KR" altLang="en-US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합리적이라고 볼 만한 사정이 발견되지 아니하다</a:t>
            </a:r>
            <a:r>
              <a:rPr lang="en-US" altLang="ko-KR" sz="8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>
              <a:lnSpc>
                <a:spcPct val="130000"/>
              </a:lnSpc>
            </a:pPr>
            <a:endParaRPr lang="en-US" altLang="ko-KR" sz="8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endParaRPr lang="en-US" altLang="ko-KR" sz="10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endParaRPr lang="en-US" altLang="ko-KR" dirty="0"/>
          </a:p>
          <a:p>
            <a:pPr eaLnBrk="1" hangingPunct="1">
              <a:spcBef>
                <a:spcPct val="0"/>
              </a:spcBef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825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ko-KR" altLang="en-US" dirty="0" err="1"/>
              <a:t>에이지즘</a:t>
            </a:r>
            <a:r>
              <a:rPr lang="en-US" altLang="ko-KR" dirty="0"/>
              <a:t>(AGEISM)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ko-KR" dirty="0"/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dirty="0"/>
              <a:t>노인에 대하여 무조건적인 편견과 부정적인 시각을 가지는 것을 </a:t>
            </a:r>
            <a:r>
              <a:rPr lang="en-US" altLang="ko-KR" dirty="0"/>
              <a:t>‘</a:t>
            </a:r>
            <a:r>
              <a:rPr lang="ko-KR" altLang="en-US" dirty="0"/>
              <a:t>연령차별주의</a:t>
            </a:r>
            <a:r>
              <a:rPr lang="en-US" altLang="ko-KR" dirty="0"/>
              <a:t>’</a:t>
            </a:r>
            <a:r>
              <a:rPr lang="ko-KR" altLang="en-US" dirty="0"/>
              <a:t>라 한다</a:t>
            </a:r>
            <a:r>
              <a:rPr lang="en-US" altLang="ko-KR" dirty="0"/>
              <a:t>.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dirty="0"/>
              <a:t>노인이 된다는 것은 과연 그 사람의 가치와 존엄이 떨어지는 일인가</a:t>
            </a:r>
            <a:r>
              <a:rPr lang="en-US" altLang="ko-KR" dirty="0"/>
              <a:t>? </a:t>
            </a:r>
            <a:r>
              <a:rPr lang="ko-KR" altLang="en-US" dirty="0"/>
              <a:t>한번 생각해보자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 marL="171450" indent="-171450">
              <a:buFontTx/>
              <a:buChar char="-"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320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*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횡단보도를 건너는 노인의 사진</a:t>
            </a:r>
            <a:endParaRPr lang="en-US" altLang="ko-KR" sz="1200" kern="120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횡단보도를 건너다 사고가 나는 사람 중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30%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가 노인이며 그 노인 중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50%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큰 사고로 이어진다고 한다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marL="171450" indent="-171450"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보통 횡단보도가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20m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라고 한다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횡단보도의 초록불 시간은 대략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24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초가 된다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1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초에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1m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를 걸어야 건너갈 수 있다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 marL="171450" indent="-171450"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초에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1m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를 걷는 것이 일반적이지만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노인의 경우에는 다르다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그래서 노인보호구역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혹은 어린이보호구역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에는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초에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0.8m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를 계산하여 신호등이 설치되어있다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 marL="171450" indent="-171450"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하지만 노인이 노인보호구역에만 존재하는가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?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실제로 노인들은 어디에나 있지 않은가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?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endParaRPr lang="en-US" altLang="ko-KR" sz="1200" kern="120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800" b="1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648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*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사회적 약자를 위한 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8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초의 시간이 어디에서나 실현될 수 있도록 하는 방법을 모색 </a:t>
            </a:r>
            <a:endParaRPr lang="en-US" altLang="ko-KR" sz="1200" kern="120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 defTabSz="90488" fontAlgn="base" latinLnBrk="1">
              <a:lnSpc>
                <a:spcPct val="130000"/>
              </a:lnSpc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선진국의 경우 노인이나 장애인 어린이 등이 카드를 가지고 횡단보도를 건널 시 해당 횡단보도에 설치된 인식기에 카드를 대면 교통약자들이 건너는 시간 동안에는 횡단보도 통행시간을 연장하는 장치를 마련하고 있다</a:t>
            </a:r>
            <a:r>
              <a:rPr lang="en-US" altLang="ko-KR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 </a:t>
            </a:r>
            <a:endParaRPr lang="en-US" altLang="ko-KR" sz="1200" b="1" kern="1200">
              <a:solidFill>
                <a:schemeClr val="tx1"/>
              </a:solidFill>
              <a:latin typeface="+mj-ea"/>
              <a:ea typeface="+mn-ea"/>
              <a:cs typeface="나눔고딕"/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altLang="ko-KR" sz="1800" b="1">
              <a:latin typeface="맑은 고딕" pitchFamily="50" charset="-127"/>
              <a:ea typeface="+mn-ea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1889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522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en-US" altLang="ko-KR" b="1" dirty="0">
                <a:latin typeface="+mn-ea"/>
              </a:rPr>
              <a:t>* </a:t>
            </a:r>
            <a:r>
              <a:rPr lang="ko-KR" altLang="en-US" b="1" dirty="0">
                <a:latin typeface="+mn-ea"/>
              </a:rPr>
              <a:t>네이버 </a:t>
            </a:r>
            <a:r>
              <a:rPr lang="ko-KR" altLang="en-US" b="1" dirty="0" err="1">
                <a:latin typeface="+mn-ea"/>
              </a:rPr>
              <a:t>댓글조사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– </a:t>
            </a:r>
            <a:r>
              <a:rPr lang="ko-KR" altLang="en-US" b="1" dirty="0">
                <a:latin typeface="+mn-ea"/>
              </a:rPr>
              <a:t>노인을 키워드로 입력 후 댓글 조사를 실시함 </a:t>
            </a:r>
            <a:endParaRPr lang="en-US" altLang="ko-KR" b="1" dirty="0">
              <a:latin typeface="+mn-ea"/>
            </a:endParaRP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dirty="0">
                <a:latin typeface="+mn-ea"/>
              </a:rPr>
              <a:t>- </a:t>
            </a:r>
            <a:r>
              <a:rPr lang="ko-KR" altLang="en-US" dirty="0">
                <a:latin typeface="+mn-ea"/>
              </a:rPr>
              <a:t>‘</a:t>
            </a:r>
            <a:r>
              <a:rPr lang="ko-KR" altLang="en-US" dirty="0" err="1">
                <a:latin typeface="+mn-ea"/>
              </a:rPr>
              <a:t>노인’이라는</a:t>
            </a:r>
            <a:r>
              <a:rPr lang="ko-KR" altLang="en-US" dirty="0">
                <a:latin typeface="+mn-ea"/>
              </a:rPr>
              <a:t> 단어가 어떠한 의미를 가지고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어떠한 상황에서 사용되는지 구체적으로 알아보기 위해 </a:t>
            </a:r>
            <a:r>
              <a:rPr lang="en-US" altLang="ko-KR" dirty="0">
                <a:latin typeface="+mn-ea"/>
              </a:rPr>
              <a:t>TF-IDF</a:t>
            </a:r>
            <a:r>
              <a:rPr lang="ko-KR" altLang="en-US" dirty="0">
                <a:latin typeface="+mn-ea"/>
              </a:rPr>
              <a:t>로 중요한 단어가 무엇인지 확인하고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매개 </a:t>
            </a:r>
            <a:r>
              <a:rPr lang="ko-KR" altLang="en-US" dirty="0" err="1">
                <a:latin typeface="+mn-ea"/>
              </a:rPr>
              <a:t>중심성을</a:t>
            </a:r>
            <a:r>
              <a:rPr lang="ko-KR" altLang="en-US" dirty="0">
                <a:latin typeface="+mn-ea"/>
              </a:rPr>
              <a:t> 기준으로 단어 간 연결성을 확인했다</a:t>
            </a:r>
            <a:r>
              <a:rPr lang="en-US" altLang="ko-KR" dirty="0">
                <a:latin typeface="+mn-ea"/>
              </a:rPr>
              <a:t>. </a:t>
            </a:r>
            <a:endParaRPr lang="ko-KR" altLang="en-US" dirty="0">
              <a:latin typeface="+mn-ea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b="1" dirty="0">
                <a:latin typeface="+mn-ea"/>
              </a:rPr>
              <a:t>첫 번째 클러스터는 </a:t>
            </a:r>
            <a:r>
              <a:rPr lang="ko-KR" altLang="en-US" sz="1100" dirty="0">
                <a:latin typeface="+mn-ea"/>
              </a:rPr>
              <a:t>‘</a:t>
            </a:r>
            <a:r>
              <a:rPr lang="ko-KR" altLang="en-US" sz="1100" dirty="0" err="1">
                <a:latin typeface="+mn-ea"/>
              </a:rPr>
              <a:t>노인’과</a:t>
            </a:r>
            <a:r>
              <a:rPr lang="ko-KR" altLang="en-US" sz="1100" dirty="0">
                <a:latin typeface="+mn-ea"/>
              </a:rPr>
              <a:t> 함께 ‘태극기’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빨갱이’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탄핵’ 등의 단어가 연결되어 있음이 확인되었으며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꼴통’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폭행’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한심한’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폭력’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구속’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양아치’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왜곡’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집행’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불법’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잘못’ 등의 단어들로 구성되어 있었다</a:t>
            </a:r>
            <a:r>
              <a:rPr lang="en-US" altLang="ko-KR" sz="1100" dirty="0">
                <a:latin typeface="+mn-ea"/>
              </a:rPr>
              <a:t>.(</a:t>
            </a:r>
            <a:r>
              <a:rPr lang="ko-KR" altLang="en-US" sz="1100" dirty="0">
                <a:latin typeface="+mn-ea"/>
              </a:rPr>
              <a:t>정치 관련 댓글</a:t>
            </a:r>
            <a:r>
              <a:rPr lang="en-US" altLang="ko-KR" sz="1100" dirty="0">
                <a:latin typeface="+mn-ea"/>
              </a:rPr>
              <a:t>)</a:t>
            </a:r>
          </a:p>
          <a:p>
            <a:pPr fontAlgn="base" latinLnBrk="1">
              <a:lnSpc>
                <a:spcPct val="13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b="1" dirty="0">
                <a:latin typeface="+mn-ea"/>
              </a:rPr>
              <a:t>두 번째 클러스터는 </a:t>
            </a:r>
            <a:r>
              <a:rPr lang="ko-KR" altLang="en-US" sz="1100" dirty="0">
                <a:latin typeface="+mn-ea"/>
              </a:rPr>
              <a:t>‘</a:t>
            </a:r>
            <a:r>
              <a:rPr lang="ko-KR" altLang="en-US" sz="1100" dirty="0" err="1">
                <a:latin typeface="+mn-ea"/>
              </a:rPr>
              <a:t>노인’이라는</a:t>
            </a:r>
            <a:r>
              <a:rPr lang="ko-KR" altLang="en-US" sz="1100" dirty="0">
                <a:latin typeface="+mn-ea"/>
              </a:rPr>
              <a:t> 단어가 ‘계층’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고령’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채용’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예산’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확대’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빈곤’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취약’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은퇴’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도움’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의료비’ 등과 함께 연결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복지 관련 댓글</a:t>
            </a:r>
            <a:r>
              <a:rPr lang="en-US" altLang="ko-KR" sz="1100" dirty="0">
                <a:latin typeface="+mn-ea"/>
              </a:rPr>
              <a:t>)</a:t>
            </a:r>
            <a:r>
              <a:rPr lang="ko-KR" altLang="en-US" sz="1100" dirty="0">
                <a:latin typeface="+mn-ea"/>
              </a:rPr>
              <a:t> </a:t>
            </a:r>
            <a:endParaRPr lang="en-US" altLang="ko-KR" sz="1100" dirty="0">
              <a:latin typeface="+mn-ea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b="1" dirty="0">
                <a:latin typeface="+mn-ea"/>
              </a:rPr>
              <a:t>세 번째 클러스터는 </a:t>
            </a:r>
            <a:r>
              <a:rPr lang="ko-KR" altLang="en-US" sz="1100" dirty="0">
                <a:latin typeface="+mn-ea"/>
              </a:rPr>
              <a:t>‘</a:t>
            </a:r>
            <a:r>
              <a:rPr lang="ko-KR" altLang="en-US" sz="1100" dirty="0" err="1">
                <a:latin typeface="+mn-ea"/>
              </a:rPr>
              <a:t>노인’이라는</a:t>
            </a:r>
            <a:r>
              <a:rPr lang="ko-KR" altLang="en-US" sz="1100" dirty="0">
                <a:latin typeface="+mn-ea"/>
              </a:rPr>
              <a:t> 단어가 ‘젊은이’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근로’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생계’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거짓말’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세금’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부양’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실업’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빈대’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고통’ 등과 함께 연결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청년 관련 댓글</a:t>
            </a:r>
            <a:r>
              <a:rPr lang="en-US" altLang="ko-KR" sz="1100" dirty="0">
                <a:latin typeface="+mn-ea"/>
              </a:rPr>
              <a:t>)</a:t>
            </a:r>
            <a:endParaRPr lang="ko-KR" altLang="en-US" sz="1100" dirty="0">
              <a:latin typeface="+mn-ea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100" dirty="0">
                <a:latin typeface="+mn-ea"/>
              </a:rPr>
              <a:t>- </a:t>
            </a:r>
            <a:r>
              <a:rPr lang="ko-KR" altLang="en-US" sz="1100" b="1" dirty="0">
                <a:latin typeface="+mn-ea"/>
              </a:rPr>
              <a:t>네 번째 클러스터는 </a:t>
            </a:r>
            <a:r>
              <a:rPr lang="ko-KR" altLang="en-US" sz="1100" dirty="0">
                <a:latin typeface="+mn-ea"/>
              </a:rPr>
              <a:t>‘</a:t>
            </a:r>
            <a:r>
              <a:rPr lang="ko-KR" altLang="en-US" sz="1100" dirty="0" err="1">
                <a:latin typeface="+mn-ea"/>
              </a:rPr>
              <a:t>노인’이라는</a:t>
            </a:r>
            <a:r>
              <a:rPr lang="ko-KR" altLang="en-US" sz="1100" dirty="0">
                <a:latin typeface="+mn-ea"/>
              </a:rPr>
              <a:t> 단어가 ‘늙은이’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불쌍한’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가난’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죽음’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불편’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약하다’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치료’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>
                <a:latin typeface="+mn-ea"/>
              </a:rPr>
              <a:t>입원’</a:t>
            </a:r>
            <a:r>
              <a:rPr lang="en-US" altLang="ko-KR" sz="1100" dirty="0">
                <a:latin typeface="+mn-ea"/>
              </a:rPr>
              <a:t>, ‘</a:t>
            </a:r>
            <a:r>
              <a:rPr lang="ko-KR" altLang="en-US" sz="1100" dirty="0" err="1">
                <a:latin typeface="+mn-ea"/>
              </a:rPr>
              <a:t>요양원’등과</a:t>
            </a:r>
            <a:r>
              <a:rPr lang="ko-KR" altLang="en-US" sz="1100" dirty="0">
                <a:latin typeface="+mn-ea"/>
              </a:rPr>
              <a:t> 함께 연결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노인이라는 집단 자체에 대한 인식을 표현한 댓글</a:t>
            </a:r>
            <a:r>
              <a:rPr lang="en-US" altLang="ko-KR" sz="1100" dirty="0">
                <a:latin typeface="+mn-ea"/>
              </a:rPr>
              <a:t>)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9969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en-US" altLang="ko-KR" b="1" dirty="0">
                <a:latin typeface="+mn-ea"/>
              </a:rPr>
              <a:t>* </a:t>
            </a:r>
            <a:r>
              <a:rPr lang="ko-KR" altLang="en-US" b="1" dirty="0">
                <a:latin typeface="+mn-ea"/>
              </a:rPr>
              <a:t>네이버 </a:t>
            </a:r>
            <a:r>
              <a:rPr lang="ko-KR" altLang="en-US" b="1" dirty="0" err="1">
                <a:latin typeface="+mn-ea"/>
              </a:rPr>
              <a:t>댓글조사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– </a:t>
            </a:r>
            <a:r>
              <a:rPr lang="ko-KR" altLang="en-US" b="1" dirty="0">
                <a:latin typeface="+mn-ea"/>
              </a:rPr>
              <a:t>노인 보다 좀더 부정적인 의미를 가진 </a:t>
            </a:r>
            <a:r>
              <a:rPr lang="en-US" altLang="ko-KR" b="1" dirty="0">
                <a:latin typeface="+mn-ea"/>
              </a:rPr>
              <a:t>“</a:t>
            </a:r>
            <a:r>
              <a:rPr lang="ko-KR" altLang="en-US" b="1" dirty="0">
                <a:latin typeface="+mn-ea"/>
              </a:rPr>
              <a:t>노인네</a:t>
            </a:r>
            <a:r>
              <a:rPr lang="en-US" altLang="ko-KR" b="1" dirty="0">
                <a:latin typeface="+mn-ea"/>
              </a:rPr>
              <a:t>”</a:t>
            </a:r>
            <a:r>
              <a:rPr lang="ko-KR" altLang="en-US" b="1" dirty="0">
                <a:latin typeface="+mn-ea"/>
              </a:rPr>
              <a:t>라는 단어를 키워드로 입력 후 댓글 조사를 실시함 </a:t>
            </a:r>
            <a:endParaRPr lang="en-US" altLang="ko-KR" b="1" dirty="0">
              <a:latin typeface="+mn-ea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노인네’는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젊은이’와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인간’라는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단어와 강한 연결성을 나타냈다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fontAlgn="base" latinLnBrk="1"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우선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노인네’라는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표현이‘젊은이’와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함께 나타나는 경우엔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관심’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다르다’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꼰대’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무식한’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세금’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재앙’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못된’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이기적’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피해’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기생충’ 등과 자주 언급되고 있음을 알 수 있었다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fontAlgn="base" latinLnBrk="1"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노인네’라는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단어가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인간’과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연결될 때에는 ‘나이’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들다’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은퇴’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민폐’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아까운’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추한’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영감’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발악’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답답한’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존재’ 등의 단어와 출현 빈도가 높게 나타남을 알 수 있었다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노인네’는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틀딱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노인’과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함께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꼴통’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미친’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제정신’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태극기’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잘못’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역겨운’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진상’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싫다’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뻔뻔한’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짜증’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혐오’ 등의 단어와 연결되고 있음을 알 수 있었다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노인네’가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늙은이’와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연결되면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싫다’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무시’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고집’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노망난’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못배운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무서운’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양아치’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할매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노친네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치매’등의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단어와 자주 사용되고 있음을 알 수 있었다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fontAlgn="base" latinLnBrk="1"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한편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노인네’는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문제’라는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단어와 연결되어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크다’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깡패’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또라이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불법’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죄인’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시끄럽다’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멍청한’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개소리’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위협’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왜곡’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딴소리’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점거’ 등의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단어와도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함께 댓글에 언급되고 있음을 알 수 있었다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8311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ko-KR" altLang="en-US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배제에 대해 살펴본다</a:t>
            </a:r>
            <a:r>
              <a:rPr lang="en-US" altLang="ko-KR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defTabSz="914400" latinLnBrk="1">
              <a:lnSpc>
                <a:spcPct val="130000"/>
              </a:lnSpc>
              <a:defRPr/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defTabSz="914400" latinLnBrk="1">
              <a:lnSpc>
                <a:spcPct val="130000"/>
              </a:lnSpc>
              <a:defRPr/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배제에는 경제적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정치적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사회적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심리적 배제 등 다양한 차원의 배제가 존재하는데 이러한 것을 모두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사회적 배제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로 설명하기도 한다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이와 함께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생각해봐야 할 배제는 사회적 약자에게 편의 보장을 해준다는 명분으로 파생된 배제에 대해 살펴볼 필요가 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노인이나 장애인에게 사회적 약자에 대한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권리보장의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차원에서 국가가 교육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돌봄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주거 등을 제공하면서 교육을 따로 분리하여 받게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한다던지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돌봄의 공간 및 주거 공간을 지역사회와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분리한다던지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하는 것은 사회의 일원으로서 통합되고 함께 삶을 영위할 수 있도록 지원하는 것이 아닌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분리시킴으로 또 다른 성격의 사회적 배제의 결과를 초래하게 된다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 </a:t>
            </a: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1047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고용 노동분야에서 노인의 경험을 살펴보면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실제 경험 상 전반적으로 취업에서 어려움을 겪는 것으로 나타났다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노인의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58.6%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가 “나이 제한으로 취업의 어려움을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겪었다”고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응답했다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.&lt;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그래프 참조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&gt; </a:t>
            </a:r>
            <a:b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</a:b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취업을 해도 어려움은 계속되는 것으로 보인다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보수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업무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직책 등 직장에서 차별을 경험한 노인은 절반 수준인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44.3%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였다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노인에게 적합한 근무환경에서 일할 수 없었다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는 응답은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48.1%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를 차지했다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58.3%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는 “나의 경험과 능력을 발휘하기가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어렵다”고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여겼다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  <a:b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</a:b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-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이 밖에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51%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는 “새 일자리에 필요한 교육훈련을 받지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못했다”고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답했다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61.2%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는 일을 더 하고 싶었으나 일자리를 중간에 그만둬야 하는 경험이 있었던 것으로 나타났다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2990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/>
              <a:t>정년제도</a:t>
            </a:r>
            <a:r>
              <a:rPr lang="en-US" altLang="ko-KR" dirty="0"/>
              <a:t>: ‘</a:t>
            </a:r>
            <a:r>
              <a:rPr lang="ko-KR" altLang="en-US" dirty="0" err="1"/>
              <a:t>일정연령에</a:t>
            </a:r>
            <a:r>
              <a:rPr lang="ko-KR" altLang="en-US" dirty="0"/>
              <a:t> 해당되면 노동시장에서 나가야 하는 것</a:t>
            </a:r>
            <a:r>
              <a:rPr lang="en-US" altLang="ko-KR" dirty="0"/>
              <a:t>’</a:t>
            </a:r>
            <a:r>
              <a:rPr lang="ko-KR" altLang="en-US" dirty="0"/>
              <a:t>에 대한 찬반 논쟁 </a:t>
            </a:r>
            <a:r>
              <a:rPr lang="en-US" altLang="ko-KR" dirty="0"/>
              <a:t>(</a:t>
            </a:r>
            <a:r>
              <a:rPr lang="ko-KR" altLang="en-US" dirty="0"/>
              <a:t>찬반에 대한 의견 토론</a:t>
            </a:r>
            <a:r>
              <a:rPr lang="en-US" altLang="ko-KR" dirty="0"/>
              <a:t>)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dirty="0"/>
              <a:t>- </a:t>
            </a:r>
            <a:r>
              <a:rPr lang="ko-KR" altLang="en-US" dirty="0"/>
              <a:t>나이가 많다고 노동시장에서 퇴출하는 </a:t>
            </a:r>
            <a:r>
              <a:rPr lang="ko-KR" altLang="en-US" dirty="0" err="1"/>
              <a:t>정년제도는</a:t>
            </a:r>
            <a:r>
              <a:rPr lang="ko-KR" altLang="en-US" dirty="0"/>
              <a:t> ‘연령 </a:t>
            </a:r>
            <a:r>
              <a:rPr lang="ko-KR" altLang="en-US" dirty="0" err="1"/>
              <a:t>차별’에</a:t>
            </a:r>
            <a:r>
              <a:rPr lang="ko-KR" altLang="en-US" dirty="0"/>
              <a:t> 해당</a:t>
            </a:r>
            <a:r>
              <a:rPr lang="en-US" altLang="ko-KR" dirty="0"/>
              <a:t>. </a:t>
            </a:r>
            <a:r>
              <a:rPr lang="ko-KR" altLang="en-US" dirty="0"/>
              <a:t>선진국으로 갈수록 나이와 무관하게 능력에 따라 일하는 사회가 되어야 한다는 인식이 대세를 이룬다</a:t>
            </a:r>
            <a:r>
              <a:rPr lang="en-US" altLang="ko-KR" dirty="0"/>
              <a:t>.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dirty="0"/>
              <a:t>- (</a:t>
            </a:r>
            <a:r>
              <a:rPr lang="ko-KR" altLang="en-US" dirty="0"/>
              <a:t>미국</a:t>
            </a:r>
            <a:r>
              <a:rPr lang="en-US" altLang="ko-KR" dirty="0"/>
              <a:t>) 1967</a:t>
            </a:r>
            <a:r>
              <a:rPr lang="ko-KR" altLang="en-US" dirty="0"/>
              <a:t>년 정년을 </a:t>
            </a:r>
            <a:r>
              <a:rPr lang="en-US" altLang="ko-KR" dirty="0"/>
              <a:t>65</a:t>
            </a:r>
            <a:r>
              <a:rPr lang="ko-KR" altLang="en-US" dirty="0"/>
              <a:t>세로 정한 미국은 </a:t>
            </a:r>
            <a:r>
              <a:rPr lang="en-US" altLang="ko-KR" dirty="0"/>
              <a:t>1978</a:t>
            </a:r>
            <a:r>
              <a:rPr lang="ko-KR" altLang="en-US" dirty="0"/>
              <a:t>년 </a:t>
            </a:r>
            <a:r>
              <a:rPr lang="en-US" altLang="ko-KR" dirty="0"/>
              <a:t>70</a:t>
            </a:r>
            <a:r>
              <a:rPr lang="ko-KR" altLang="en-US" dirty="0"/>
              <a:t>세로 올린 후 </a:t>
            </a:r>
            <a:r>
              <a:rPr lang="en-US" altLang="ko-KR" dirty="0"/>
              <a:t>1986</a:t>
            </a:r>
            <a:r>
              <a:rPr lang="ko-KR" altLang="en-US" dirty="0"/>
              <a:t>년 </a:t>
            </a:r>
            <a:r>
              <a:rPr lang="ko-KR" altLang="en-US" dirty="0" err="1"/>
              <a:t>정년제도를</a:t>
            </a:r>
            <a:r>
              <a:rPr lang="ko-KR" altLang="en-US" dirty="0"/>
              <a:t> 아예 없앴다</a:t>
            </a:r>
            <a:r>
              <a:rPr lang="en-US" altLang="ko-KR" dirty="0"/>
              <a:t>.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en-US" altLang="ko-KR" dirty="0"/>
              <a:t>- (</a:t>
            </a:r>
            <a:r>
              <a:rPr lang="ko-KR" altLang="en-US" dirty="0"/>
              <a:t>영국</a:t>
            </a:r>
            <a:r>
              <a:rPr lang="en-US" altLang="ko-KR" dirty="0"/>
              <a:t>)  </a:t>
            </a:r>
            <a:r>
              <a:rPr lang="ko-KR" altLang="en-US" dirty="0"/>
              <a:t>영국도 </a:t>
            </a:r>
            <a:r>
              <a:rPr lang="en-US" altLang="ko-KR" dirty="0"/>
              <a:t>65</a:t>
            </a:r>
            <a:r>
              <a:rPr lang="ko-KR" altLang="en-US" dirty="0"/>
              <a:t>세 정년을 유지하다 </a:t>
            </a:r>
            <a:r>
              <a:rPr lang="en-US" altLang="ko-KR" dirty="0"/>
              <a:t>2011</a:t>
            </a:r>
            <a:r>
              <a:rPr lang="ko-KR" altLang="en-US" dirty="0"/>
              <a:t>년 연령 차별을 방지한다는 이유로 </a:t>
            </a:r>
            <a:r>
              <a:rPr lang="ko-KR" altLang="en-US" dirty="0" err="1"/>
              <a:t>정년제도를</a:t>
            </a:r>
            <a:r>
              <a:rPr lang="ko-KR" altLang="en-US" dirty="0"/>
              <a:t> 폐지하기에 이르렀다</a:t>
            </a:r>
            <a:r>
              <a:rPr lang="en-US" altLang="ko-KR" dirty="0"/>
              <a:t>.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dirty="0"/>
              <a:t/>
            </a:r>
            <a:br>
              <a:rPr lang="ko-KR" altLang="en-US" dirty="0"/>
            </a:br>
            <a:r>
              <a:rPr lang="en-US" altLang="ko-KR" dirty="0"/>
              <a:t>[</a:t>
            </a:r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/>
              <a:t>부산일보</a:t>
            </a:r>
            <a:r>
              <a:rPr lang="en-US" altLang="ko-KR" dirty="0"/>
              <a:t>] http://www.busan.com/view/busan/view.php?code=2019062418444564161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739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dirty="0" smtClean="0"/>
              <a:t>노인 인권 관련 책을 소개함으로써 노인이 처한 상황을 이해하고 공감할 수 있도록 합니다</a:t>
            </a:r>
            <a:r>
              <a:rPr lang="en-US" altLang="ko-KR" sz="1200" b="0" dirty="0" smtClean="0"/>
              <a:t>.</a:t>
            </a:r>
            <a:r>
              <a:rPr lang="ko-KR" altLang="en-US" sz="1200" b="0" dirty="0" smtClean="0"/>
              <a:t> </a:t>
            </a:r>
            <a:endParaRPr lang="en-US" altLang="ko-KR" sz="1200" b="0" dirty="0" smtClean="0"/>
          </a:p>
          <a:p>
            <a:r>
              <a:rPr lang="ko-KR" altLang="en-US" sz="1200" b="0" dirty="0" err="1" smtClean="0"/>
              <a:t>베르나르</a:t>
            </a:r>
            <a:r>
              <a:rPr lang="ko-KR" altLang="en-US" sz="1200" b="0" dirty="0" smtClean="0"/>
              <a:t> </a:t>
            </a:r>
            <a:r>
              <a:rPr lang="ko-KR" altLang="en-US" sz="1200" b="0" dirty="0" err="1" smtClean="0"/>
              <a:t>베르베르가</a:t>
            </a:r>
            <a:r>
              <a:rPr lang="ko-KR" altLang="en-US" sz="1200" b="0" dirty="0" smtClean="0"/>
              <a:t> 쓴 단편소설인 </a:t>
            </a:r>
            <a:r>
              <a:rPr lang="en-US" altLang="ko-KR" sz="1200" b="0" dirty="0"/>
              <a:t>‘</a:t>
            </a:r>
            <a:r>
              <a:rPr lang="ko-KR" altLang="en-US" sz="1200" b="0" dirty="0"/>
              <a:t>황혼의 반란</a:t>
            </a:r>
            <a:r>
              <a:rPr lang="en-US" altLang="ko-KR" sz="1200" b="0" dirty="0"/>
              <a:t>’</a:t>
            </a:r>
            <a:r>
              <a:rPr lang="ko-KR" altLang="en-US" sz="1200" b="0" dirty="0"/>
              <a:t>을 예로 들어 살펴봅시다</a:t>
            </a:r>
            <a:r>
              <a:rPr lang="en-US" altLang="ko-KR" sz="1200" b="0" dirty="0"/>
              <a:t>. </a:t>
            </a:r>
          </a:p>
          <a:p>
            <a:r>
              <a:rPr lang="ko-KR" altLang="en-US" sz="1200" b="0" dirty="0"/>
              <a:t>황혼의 반란은 </a:t>
            </a:r>
            <a:r>
              <a:rPr lang="ko-KR" altLang="en-US" sz="1200" b="0" dirty="0" err="1"/>
              <a:t>베르나르</a:t>
            </a:r>
            <a:r>
              <a:rPr lang="ko-KR" altLang="en-US" sz="1200" b="0" dirty="0"/>
              <a:t> </a:t>
            </a:r>
            <a:r>
              <a:rPr lang="ko-KR" altLang="en-US" sz="1200" b="0" dirty="0" err="1"/>
              <a:t>베르베르가</a:t>
            </a:r>
            <a:r>
              <a:rPr lang="ko-KR" altLang="en-US" sz="1200" b="0" dirty="0"/>
              <a:t> 쓴 많은 단편 소설 중 한 편입니다</a:t>
            </a:r>
            <a:r>
              <a:rPr lang="en-US" altLang="ko-KR" sz="1200" b="0" dirty="0"/>
              <a:t>. </a:t>
            </a:r>
            <a:endParaRPr lang="en-US" altLang="ko-KR" sz="1200" b="0" dirty="0" smtClean="0"/>
          </a:p>
          <a:p>
            <a:endParaRPr lang="en-US" altLang="ko-KR" sz="1200" b="0" dirty="0" smtClean="0"/>
          </a:p>
          <a:p>
            <a:r>
              <a:rPr lang="en-US" altLang="ko-KR" sz="1200" b="0" dirty="0" smtClean="0"/>
              <a:t>&lt;</a:t>
            </a:r>
            <a:r>
              <a:rPr lang="ko-KR" altLang="en-US" sz="1200" b="0" dirty="0" smtClean="0"/>
              <a:t>줄거리</a:t>
            </a:r>
            <a:r>
              <a:rPr lang="en-US" altLang="ko-KR" sz="1200" b="0" dirty="0" smtClean="0"/>
              <a:t>&gt;</a:t>
            </a:r>
            <a:endParaRPr lang="ko-KR" altLang="en-US" sz="1200" b="0" dirty="0"/>
          </a:p>
          <a:p>
            <a:pPr marL="0" indent="0">
              <a:lnSpc>
                <a:spcPts val="2500"/>
              </a:lnSpc>
              <a:spcBef>
                <a:spcPts val="0"/>
              </a:spcBef>
              <a:buSzPct val="100000"/>
              <a:buNone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4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산속에 </a:t>
            </a:r>
            <a:r>
              <a:rPr lang="ko-KR" altLang="en-US" sz="1400" b="1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모여사는</a:t>
            </a:r>
            <a:r>
              <a:rPr lang="ko-KR" altLang="en-US" sz="14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노인</a:t>
            </a:r>
            <a:endParaRPr lang="en-US" altLang="ko-KR" sz="1400" b="1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자택에서 노인들을 끌어내어 산에 버리자 이를 피하기 위해 산속으로 도망하여 살게 됨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정부는 우리 때문에 돈이 너무 많이 든다고 불평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우리를 없애버리기 위해 독극물 주사를 놓고 있어요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.”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이제 현실 속에서 살기로 합시다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젊음을 숭배하는 시대 조류에 우리 자식들이 세뇌되었다는 것은 여러분도 잘 아실 겁니다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우리 자녀들은 육체의 아름다움에 너무 집착합니다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몸무게를 줄이고 주름살을 없애는 것을 하나의 신앙 행위처럼 여기고 체조나 조깅을 신성한 의므로 생각합니다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우리를 제거함으로써 자산들의 젊음이 영원히 유지될 것이라고 생각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동굴로 결집한 </a:t>
            </a:r>
            <a:r>
              <a:rPr lang="ko-KR" altLang="en-US" sz="11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노인들은 반란자가 된다</a:t>
            </a:r>
            <a:r>
              <a:rPr lang="en-US" altLang="ko-KR" sz="11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en-US" altLang="ko-KR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‘</a:t>
            </a:r>
            <a:r>
              <a:rPr lang="ko-KR" altLang="en-US" sz="11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흰여우들</a:t>
            </a:r>
            <a:r>
              <a:rPr lang="en-US" altLang="ko-KR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’</a:t>
            </a:r>
            <a:r>
              <a:rPr lang="ko-KR" altLang="en-US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이라 집단이름을 정하고</a:t>
            </a:r>
            <a:r>
              <a:rPr lang="en-US" altLang="ko-KR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‘</a:t>
            </a:r>
            <a:r>
              <a:rPr lang="ko-KR" altLang="en-US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살아있는 한 희망이 있다</a:t>
            </a:r>
            <a:r>
              <a:rPr lang="en-US" altLang="ko-KR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’</a:t>
            </a:r>
            <a:r>
              <a:rPr lang="ko-KR" altLang="en-US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고 슬로건 정함</a:t>
            </a:r>
            <a:r>
              <a:rPr lang="en-US" altLang="ko-KR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1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1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국민상대로 </a:t>
            </a:r>
            <a:r>
              <a:rPr lang="ko-KR" altLang="en-US" sz="11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직접 선전활동 전개</a:t>
            </a:r>
            <a:r>
              <a:rPr lang="en-US" altLang="ko-KR" sz="11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1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전국에 호소문 배포</a:t>
            </a:r>
            <a:r>
              <a:rPr lang="en-US" altLang="ko-KR" sz="11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1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 marL="0" indent="0" algn="just">
              <a:lnSpc>
                <a:spcPts val="2500"/>
              </a:lnSpc>
              <a:spcBef>
                <a:spcPts val="0"/>
              </a:spcBef>
              <a:buSzPct val="100000"/>
              <a:buNone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“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우리를 존중해 주십시오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우리를 사랑해 주십시오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노인들은 아기들을 돌볼 수 있고 뜨개질을 할 수 있습니다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다리미질이나 요리를 할 수 있습니다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시간이 많이 걸려서 젊은이들이 싫어하는 모든 일을 우리는 아직 얼마든지 할 수 있습니다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당신들은 사회의 가장 약한 구성원들을 </a:t>
            </a:r>
            <a:r>
              <a:rPr lang="ko-KR" altLang="en-US" sz="105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가차히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제거해 버리는 쥐들처럼 행동하고 있습니다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인간은 서로 연대할 줄 알고 함께 어울려 살 줄 압니다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노인을 배척하는 법률들을 철폐합시다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우리를 제거하기보다 활용할 생각을 하십시오</a:t>
            </a:r>
            <a:r>
              <a:rPr lang="en-US" altLang="ko-KR" sz="105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.”</a:t>
            </a:r>
            <a:endParaRPr lang="ko-KR" altLang="en-US" sz="105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ko-KR" altLang="en-US" sz="11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SzPct val="100000"/>
              <a:buNone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4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노인들과 젊은이들의 싸움</a:t>
            </a:r>
            <a:r>
              <a:rPr lang="en-US" altLang="ko-KR" sz="1400" b="1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양심의 가책을 느낀 자식들이 부모를 다시 찾으러 온 것처럼 보이기 위해 젊은이처럼 옷을 입고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머리염색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가짜 신분증을 소지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도시게릴라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활동전개해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노인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50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명을 구출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당국은 이를 이상하게 여겨 손을 보여 달라고 함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얼굴이나 복장으로 나이 속여도 손은 속일 수 없다고 생각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양보거부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경찰들이 반란자가 숨어사는 동굴에 공격시도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노인들을 자택에서 끌어내기 위한 더 많은 장비 사용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정부는 더 강경한 정책시도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60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세 이상 노인에게 노동금지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자녀들이 부모지원금지</a:t>
            </a:r>
            <a:endParaRPr lang="en-US" altLang="ko-KR" sz="12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11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/>
              <a:t>정년연장에 대한 찬반 논쟁 </a:t>
            </a:r>
            <a:r>
              <a:rPr lang="en-US" altLang="ko-KR" dirty="0"/>
              <a:t>(</a:t>
            </a:r>
            <a:r>
              <a:rPr lang="ko-KR" altLang="en-US" dirty="0"/>
              <a:t>찬반에 대한 의견 토론</a:t>
            </a:r>
            <a:r>
              <a:rPr lang="en-US" altLang="ko-KR" dirty="0"/>
              <a:t>) </a:t>
            </a:r>
          </a:p>
          <a:p>
            <a:pPr defTabSz="914400" latinLnBrk="1">
              <a:lnSpc>
                <a:spcPct val="130000"/>
              </a:lnSpc>
              <a:defRPr/>
            </a:pPr>
            <a:endParaRPr lang="en-US" altLang="ko-KR" dirty="0"/>
          </a:p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/>
              <a:t>만 </a:t>
            </a:r>
            <a:r>
              <a:rPr lang="en-US" altLang="ko-KR" dirty="0"/>
              <a:t>60</a:t>
            </a:r>
            <a:r>
              <a:rPr lang="ko-KR" altLang="en-US" dirty="0"/>
              <a:t>세에서 </a:t>
            </a:r>
            <a:r>
              <a:rPr lang="en-US" altLang="ko-KR" dirty="0"/>
              <a:t>65</a:t>
            </a:r>
            <a:r>
              <a:rPr lang="ko-KR" altLang="en-US" dirty="0"/>
              <a:t>세로 정년을 연장하는 것에 대한 국민여론을 조사한 결과</a:t>
            </a:r>
            <a:r>
              <a:rPr lang="en-US" altLang="ko-KR" dirty="0"/>
              <a:t>,  </a:t>
            </a:r>
            <a:r>
              <a:rPr lang="ko-KR" altLang="en-US" dirty="0"/>
              <a:t>정년연장에 대한 찬성 </a:t>
            </a:r>
            <a:r>
              <a:rPr lang="en-US" altLang="ko-KR" dirty="0"/>
              <a:t>66.4% : </a:t>
            </a:r>
            <a:r>
              <a:rPr lang="ko-KR" altLang="en-US" dirty="0"/>
              <a:t>반대 </a:t>
            </a:r>
            <a:r>
              <a:rPr lang="en-US" altLang="ko-KR" dirty="0"/>
              <a:t>27.5% </a:t>
            </a:r>
            <a:r>
              <a:rPr lang="ko-KR" altLang="en-US" dirty="0"/>
              <a:t>인 것으로 나타남 </a:t>
            </a:r>
            <a:r>
              <a:rPr lang="en-US" altLang="ko-KR" dirty="0"/>
              <a:t> </a:t>
            </a:r>
          </a:p>
          <a:p>
            <a:pPr defTabSz="914400" latinLnBrk="1">
              <a:lnSpc>
                <a:spcPct val="130000"/>
              </a:lnSpc>
              <a:defRPr/>
            </a:pPr>
            <a:endParaRPr lang="en-US" altLang="ko-KR" dirty="0"/>
          </a:p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/>
              <a:t>찬성하는 이유는 생산가능인구 감소와 노인빈곤문제 해결을 위해서이고</a:t>
            </a:r>
            <a:r>
              <a:rPr lang="en-US" altLang="ko-KR" dirty="0"/>
              <a:t>, </a:t>
            </a:r>
          </a:p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/>
              <a:t>반대하는 이유로는 기업부담 증가와 청년일자리 감소 우려에 인한 것으로 나타남 </a:t>
            </a:r>
            <a:endParaRPr lang="en-US" altLang="ko-KR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788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latinLnBrk="1">
              <a:lnSpc>
                <a:spcPct val="130000"/>
              </a:lnSpc>
              <a:defRPr/>
            </a:pPr>
            <a:r>
              <a:rPr lang="ko-KR" altLang="en-US" dirty="0"/>
              <a:t>경로석 분리 지정에 대한 의견 </a:t>
            </a:r>
            <a:endParaRPr lang="en-US" altLang="ko-KR" dirty="0"/>
          </a:p>
          <a:p>
            <a:pPr marL="285750" indent="-285750" defTabSz="914400" latinLnBrk="1">
              <a:lnSpc>
                <a:spcPct val="130000"/>
              </a:lnSpc>
              <a:buFontTx/>
              <a:buChar char="-"/>
              <a:defRPr/>
            </a:pPr>
            <a:r>
              <a:rPr lang="ko-KR" altLang="en-US" dirty="0"/>
              <a:t>사회 분리</a:t>
            </a:r>
            <a:r>
              <a:rPr lang="en-US" altLang="ko-KR" dirty="0"/>
              <a:t>, </a:t>
            </a:r>
            <a:r>
              <a:rPr lang="ko-KR" altLang="en-US" dirty="0"/>
              <a:t>세대간 분리</a:t>
            </a:r>
            <a:r>
              <a:rPr lang="en-US" altLang="ko-KR" dirty="0"/>
              <a:t> </a:t>
            </a:r>
            <a:r>
              <a:rPr lang="ko-KR" altLang="en-US" dirty="0"/>
              <a:t>등 이슈에 대한 토론이 가능함</a:t>
            </a:r>
            <a:endParaRPr lang="en-US" altLang="ko-KR" dirty="0"/>
          </a:p>
          <a:p>
            <a:pPr marL="285750" indent="-285750" defTabSz="914400" latinLnBrk="1">
              <a:lnSpc>
                <a:spcPct val="130000"/>
              </a:lnSpc>
              <a:buFontTx/>
              <a:buChar char="-"/>
              <a:defRPr/>
            </a:pPr>
            <a:r>
              <a:rPr lang="ko-KR" altLang="en-US" dirty="0"/>
              <a:t>사회적 약자를 배려하고 지원하는 제도 및 정책을 통해 오히려</a:t>
            </a:r>
            <a:r>
              <a:rPr lang="en-US" altLang="ko-KR" dirty="0"/>
              <a:t> </a:t>
            </a:r>
            <a:r>
              <a:rPr lang="ko-KR" altLang="en-US" dirty="0" err="1"/>
              <a:t>사회분리</a:t>
            </a:r>
            <a:r>
              <a:rPr lang="en-US" altLang="ko-KR" dirty="0"/>
              <a:t>, </a:t>
            </a:r>
            <a:r>
              <a:rPr lang="ko-KR" altLang="en-US" dirty="0"/>
              <a:t>세대간 분리 및 갈등</a:t>
            </a:r>
            <a:r>
              <a:rPr lang="en-US" altLang="ko-KR" dirty="0"/>
              <a:t>  </a:t>
            </a:r>
            <a:r>
              <a:rPr lang="ko-KR" altLang="en-US" dirty="0"/>
              <a:t>및</a:t>
            </a:r>
            <a:r>
              <a:rPr lang="en-US" altLang="ko-KR" dirty="0"/>
              <a:t> </a:t>
            </a:r>
            <a:r>
              <a:rPr lang="ko-KR" altLang="en-US" dirty="0"/>
              <a:t> 사회적 배제의  결과를 나을 수 있음을 인식하고 이에 대해 토론 </a:t>
            </a:r>
            <a:r>
              <a:rPr lang="en-US" altLang="ko-KR" dirty="0"/>
              <a:t>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6576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일본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시마네현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요양시설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사례소개</a:t>
            </a: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시설에 입소해 있는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90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대 남성과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80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대 여성의 성적인 행동으로 공동생활에서 물의를 일으키자 두 사람의 행위를 꾸짖어 떼어 놓아야 할지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연애 형태로 인정해야 할지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가족들에게 어떻게 알릴지 등에 대해 고민하다 결정을 하지 못한 상태에서 생을 마감한 사례를 소개함  </a:t>
            </a: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우리나라의 경우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노인의 성에  대한 실태조사를 실시한 결과를 참고로 소개하고 일본과 마찬가지로 요양시설에서의 노인의 성에 대한 인권적 차원의 접근이 필요함에  대해 생각해본다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4190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574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요양원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생활실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사진이다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가운데 서랍장에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6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명 노인의 짐이 들어가 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몇 개의 짐이 들어갈 수 있을까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? 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만개의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백분지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아니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천분지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일은 될 수 있을까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?</a:t>
            </a:r>
          </a:p>
          <a:p>
            <a:pPr>
              <a:lnSpc>
                <a:spcPct val="130000"/>
              </a:lnSpc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요양원 생활공간에서의 사생활을 보장받고 향유할 권리가 보장되는지에 대해 생각해본다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 marL="171450" indent="-171450">
              <a:buFontTx/>
              <a:buChar char="-"/>
            </a:pPr>
            <a:endParaRPr lang="en-US" altLang="ko-KR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606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스웨덴의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후딩에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노인요양원을 소개한다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우리나라 노인요양시설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입소시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개인 소지품 및 사용하던 가구 등을 가지고 입소하지 못하는 것이 현실이다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최근 일부 요양원에서는 개인 소지품을 소장 비치할 수 있도록 하는 움직임이 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스웨덴의 경우 모든 요양시설을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인 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실로 구성하도록 법적으로 규정되어 있으며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개인이 소장하고 있던 가구 및 생활용품 등을 가지고 입소할 수 있도록 하여 시설 내 개개인의 생활공간이 모두 다른 모습으로 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세팅되어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구성되어 있음을 확인할 수 있다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(</a:t>
            </a: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사진참조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) </a:t>
            </a:r>
          </a:p>
          <a:p>
            <a:pPr>
              <a:lnSpc>
                <a:spcPct val="130000"/>
              </a:lnSpc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사생활의 자유가 보장된 요양시설 생활공간의 모습이다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</a:t>
            </a: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16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sz="1200" kern="1200" dirty="0" err="1">
                <a:solidFill>
                  <a:schemeClr val="tx1"/>
                </a:solidFill>
                <a:latin typeface="+mj-ea"/>
                <a:ea typeface="+mn-ea"/>
                <a:cs typeface="+mn-cs"/>
              </a:rPr>
              <a:t>데이케어센터에서</a:t>
            </a: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 노인의 상태 및 욕구에 맞는 서비스를 받을 권리를 보장하는 것에 대해 생각해본다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>
              <a:lnSpc>
                <a:spcPct val="130000"/>
              </a:lnSpc>
            </a:pPr>
            <a:r>
              <a:rPr lang="ko-KR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하나의 프로그램을 다수 노인을 대상으로 일률적으로 실시하는 것에 대해 노인의 상태와 욕구에 맞는 서비스를 제공하는 것인지를 생각해보자</a:t>
            </a:r>
            <a:r>
              <a:rPr lang="en-US" altLang="ko-KR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262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/>
              <a:t>노인을 환자로만 생각하고 인간으로서 기본적인 인권 관점에서 서비스를 제공하는 것에 대한 문제를 생각해본다</a:t>
            </a:r>
            <a:r>
              <a:rPr lang="en-US" altLang="ko-KR" dirty="0"/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dirty="0"/>
              <a:t>동일한 실내복</a:t>
            </a:r>
            <a:r>
              <a:rPr lang="en-US" altLang="ko-KR" dirty="0"/>
              <a:t>, </a:t>
            </a:r>
            <a:r>
              <a:rPr lang="ko-KR" altLang="en-US" dirty="0"/>
              <a:t>같은 머리스타일</a:t>
            </a:r>
            <a:r>
              <a:rPr lang="en-US" altLang="ko-KR" dirty="0"/>
              <a:t>, </a:t>
            </a:r>
            <a:r>
              <a:rPr lang="ko-KR" altLang="en-US" dirty="0"/>
              <a:t>같은 음식</a:t>
            </a:r>
            <a:r>
              <a:rPr lang="en-US" altLang="ko-KR" dirty="0"/>
              <a:t> </a:t>
            </a:r>
            <a:r>
              <a:rPr lang="ko-KR" altLang="en-US" dirty="0"/>
              <a:t>등 노인요양시설에서의 </a:t>
            </a:r>
            <a:r>
              <a:rPr lang="ko-KR" altLang="en-US" dirty="0" err="1"/>
              <a:t>인권이슈에</a:t>
            </a:r>
            <a:r>
              <a:rPr lang="ko-KR" altLang="en-US" dirty="0"/>
              <a:t> 대해 생각해보고 토론해 본다</a:t>
            </a:r>
            <a:r>
              <a:rPr lang="en-US" altLang="ko-KR" dirty="0"/>
              <a:t>.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8627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의사결정과정에서 노인당사자의 의견을 묻고 결정하도록 하는 </a:t>
            </a:r>
            <a:r>
              <a:rPr lang="ko-KR" altLang="en-US" dirty="0" err="1"/>
              <a:t>인권이슈에</a:t>
            </a:r>
            <a:r>
              <a:rPr lang="ko-KR" altLang="en-US" dirty="0"/>
              <a:t> 대해 생각해보고 토론한다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2697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노인인권의</a:t>
            </a:r>
            <a:r>
              <a:rPr lang="ko-KR" altLang="en-US" dirty="0"/>
              <a:t> 침해 사례로 국가인권위원회의 진정 내용을 소개한다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lvl="0" fontAlgn="base">
              <a:lnSpc>
                <a:spcPct val="150000"/>
              </a:lnSpc>
            </a:pPr>
            <a:r>
              <a:rPr lang="ko-KR" altLang="en-US" dirty="0">
                <a:solidFill>
                  <a:prstClr val="black"/>
                </a:solidFill>
                <a:latin typeface="+mj-ea"/>
              </a:rPr>
              <a:t>요양원에서 할머니의 적응을 이유로  보호자에게 </a:t>
            </a:r>
            <a:r>
              <a:rPr lang="ko-KR" altLang="en-US" dirty="0" err="1">
                <a:solidFill>
                  <a:prstClr val="black"/>
                </a:solidFill>
                <a:latin typeface="+mj-ea"/>
              </a:rPr>
              <a:t>면회오지</a:t>
            </a:r>
            <a:r>
              <a:rPr lang="ko-KR" altLang="en-US" dirty="0">
                <a:solidFill>
                  <a:prstClr val="black"/>
                </a:solidFill>
                <a:latin typeface="+mj-ea"/>
              </a:rPr>
              <a:t> 말라고 하고</a:t>
            </a:r>
            <a:r>
              <a:rPr lang="en-US" altLang="ko-KR" dirty="0">
                <a:solidFill>
                  <a:prstClr val="black"/>
                </a:solidFill>
                <a:latin typeface="+mj-ea"/>
              </a:rPr>
              <a:t>, </a:t>
            </a:r>
          </a:p>
          <a:p>
            <a:pPr lvl="0" fontAlgn="base">
              <a:lnSpc>
                <a:spcPct val="150000"/>
              </a:lnSpc>
            </a:pPr>
            <a:r>
              <a:rPr lang="ko-KR" altLang="en-US" dirty="0">
                <a:solidFill>
                  <a:prstClr val="black"/>
                </a:solidFill>
                <a:latin typeface="+mj-ea"/>
              </a:rPr>
              <a:t>요양원 규칙을 이유로  할머니의 외출</a:t>
            </a:r>
            <a:r>
              <a:rPr lang="en-US" altLang="ko-KR" dirty="0">
                <a:solidFill>
                  <a:prstClr val="black"/>
                </a:solidFill>
                <a:latin typeface="+mj-ea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+mj-ea"/>
              </a:rPr>
              <a:t>외박 및 휴대전화 사용을 불허한 것은 인권침해의 소지가 크다는 것으로</a:t>
            </a:r>
            <a:r>
              <a:rPr lang="en-US" altLang="ko-KR" dirty="0">
                <a:solidFill>
                  <a:prstClr val="black"/>
                </a:solidFill>
                <a:latin typeface="+mj-ea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+mj-ea"/>
              </a:rPr>
              <a:t>사회의 일원으로서 노인이 노인시설에서 노년의 삶을 영위할 수 있도록 하는 돌봄공간에서의 </a:t>
            </a:r>
            <a:r>
              <a:rPr lang="ko-KR" altLang="en-US" dirty="0" err="1">
                <a:solidFill>
                  <a:prstClr val="black"/>
                </a:solidFill>
                <a:latin typeface="+mj-ea"/>
              </a:rPr>
              <a:t>노인인권</a:t>
            </a:r>
            <a:r>
              <a:rPr lang="ko-KR" altLang="en-US" dirty="0">
                <a:solidFill>
                  <a:prstClr val="black"/>
                </a:solidFill>
                <a:latin typeface="+mj-ea"/>
              </a:rPr>
              <a:t> 이슈에 대해 생각해본다</a:t>
            </a:r>
            <a:r>
              <a:rPr lang="en-US" altLang="ko-KR" dirty="0">
                <a:solidFill>
                  <a:prstClr val="black"/>
                </a:solidFill>
                <a:latin typeface="+mj-ea"/>
              </a:rPr>
              <a:t>. </a:t>
            </a:r>
            <a:r>
              <a:rPr lang="ko-KR" altLang="en-US" dirty="0">
                <a:solidFill>
                  <a:prstClr val="black"/>
                </a:solidFill>
                <a:latin typeface="+mj-ea"/>
              </a:rPr>
              <a:t> </a:t>
            </a:r>
            <a:endParaRPr lang="en-US" altLang="ko-KR" dirty="0">
              <a:solidFill>
                <a:prstClr val="black"/>
              </a:solidFill>
              <a:latin typeface="+mj-ea"/>
            </a:endParaRP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381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 책을 하나 더 볼까요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책은 </a:t>
            </a:r>
            <a:r>
              <a:rPr lang="ko-KR" altLang="en-US" dirty="0" err="1"/>
              <a:t>메르타</a:t>
            </a:r>
            <a:r>
              <a:rPr lang="ko-KR" altLang="en-US" dirty="0"/>
              <a:t> 할머니가 왜 감옥이 가기로 </a:t>
            </a:r>
            <a:r>
              <a:rPr lang="ko-KR" altLang="en-US" dirty="0" err="1"/>
              <a:t>결정했는가를</a:t>
            </a:r>
            <a:r>
              <a:rPr lang="ko-KR" altLang="en-US" dirty="0"/>
              <a:t> 보여줍니다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즉 요양원에서 생활해야 하는 </a:t>
            </a:r>
            <a:r>
              <a:rPr lang="ko-KR" altLang="en-US" dirty="0" err="1"/>
              <a:t>메르타</a:t>
            </a:r>
            <a:r>
              <a:rPr lang="ko-KR" altLang="en-US" dirty="0"/>
              <a:t> 할머니와 다른 노인들은 통제된 요양원 생활에 불만을 느낍니다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이 소설은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79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세 할머니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메르타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안데르손과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네 명의 노인 친구들이 주인공인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유머러스함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범죄 소설로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사회가 노년층을 무시하고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취급하는 방식에 불만을 품은 노인들이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[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강도단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]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을 꾸려 자신만의 기상천외한 방식으로 사회를 바꿔 나가고자 하는 내용을 담고 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</a:t>
            </a:r>
            <a:endParaRPr lang="en-US" altLang="ko-KR" sz="12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2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79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세 할머니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메르타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안데르손은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다이아몬드 노인 요양소에 산다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요양소의 원칙은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8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시 취침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간식금지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산책은 어쩌다 한 번만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TV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다큐멘터리에서 보니 감옥에서는 하루 한번씩 꼬박꼬박 산책을 시켜준다는데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…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이렇게 사느니 감옥에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가는게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낫겠다며 분개한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메르타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할머니는 요양소 합창단 친구들을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꼬드려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[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강도단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]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을 결성하고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감옥에 들어가기 위한 범죄를 계획한다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endParaRPr lang="ko-KR" altLang="en-US" sz="11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endParaRPr lang="en-US" altLang="ko-KR" dirty="0" smtClean="0"/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낙엽 지는 황혼기를 맞아 인생을 조금 즐겨 보고 싶은 노인들이 강도가 되는 것 이외에 다른 길이 없다면 그 사회는 분명 뭔가 잘못된 사회임에 틀림없다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2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노인을 인간으로 대접하는 대신 요양소에 격리시켜야 할 대상으로만 본다면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그리고 힘도 욕망도 없는 존재로 여기는 이런 사회는 일자리가 없는 청년도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불안한 삶을 이어 가는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비정규직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노동자들도 같은 취급을 할 수 있는 사회가 되기 쉽다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2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메르타의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최종 목표는 노인들이 편하게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건강하고 즐겁게 지낼 수 있는 이상적인 마을을 만드는 것이다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이를 위해 노인 강도단은 부호와 유명인들이 가득한 지중해의 휴양 도시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생트로페로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가서 초호화 요트를 훔치기로 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메르타는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생트로페에서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 호화로운 생활을 즐기는 사람들 중 상당수가 탈세와 사기로 돈을 모았다는 사실에 분노한다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j-ea"/>
                <a:ea typeface="+mn-ea"/>
                <a:cs typeface="Helvetica"/>
                <a:sym typeface="Helvetica"/>
              </a:rPr>
              <a:t>.  </a:t>
            </a:r>
            <a:endParaRPr lang="ko-KR" altLang="en-US" sz="1100" kern="1200" dirty="0" smtClean="0">
              <a:solidFill>
                <a:schemeClr val="tx1"/>
              </a:solidFill>
              <a:latin typeface="+mj-ea"/>
              <a:ea typeface="+mn-ea"/>
              <a:cs typeface="Helvetica"/>
              <a:sym typeface="Helvetica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97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노인인권교육의 목표는 결론적으로</a:t>
            </a:r>
            <a:r>
              <a:rPr lang="en-US" altLang="ko-KR" dirty="0"/>
              <a:t>, </a:t>
            </a:r>
            <a:r>
              <a:rPr lang="ko-KR" altLang="en-US" dirty="0"/>
              <a:t>노인인권감수성을 높이기 위한 것이다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인권감수성을 높이기 위해서는  인권에 대해 알아야 한다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인권에 대한 지식이 태도를 결정하고 행동의 변화를 낳기 때문이다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인권에 대해 공부하면 인권감수성을 높일 수 있기에</a:t>
            </a:r>
            <a:r>
              <a:rPr lang="en-US" altLang="ko-KR" dirty="0"/>
              <a:t>, </a:t>
            </a:r>
          </a:p>
          <a:p>
            <a:endParaRPr lang="en-US" altLang="ko-KR" dirty="0"/>
          </a:p>
          <a:p>
            <a:r>
              <a:rPr lang="ko-KR" altLang="en-US" dirty="0"/>
              <a:t>이후에 </a:t>
            </a:r>
            <a:r>
              <a:rPr lang="en-US" altLang="ko-KR" dirty="0"/>
              <a:t>‘</a:t>
            </a:r>
            <a:r>
              <a:rPr lang="ko-KR" altLang="en-US" dirty="0" err="1"/>
              <a:t>노인인권</a:t>
            </a:r>
            <a:r>
              <a:rPr lang="ko-KR" altLang="en-US" dirty="0"/>
              <a:t> 이해와 법</a:t>
            </a:r>
            <a:r>
              <a:rPr lang="en-US" altLang="ko-KR" dirty="0"/>
              <a:t>’, ‘</a:t>
            </a:r>
            <a:r>
              <a:rPr lang="ko-KR" altLang="en-US" dirty="0"/>
              <a:t>인권친화적 </a:t>
            </a:r>
            <a:r>
              <a:rPr lang="ko-KR" altLang="en-US" dirty="0" err="1"/>
              <a:t>노인돌봄</a:t>
            </a:r>
            <a:r>
              <a:rPr lang="en-US" altLang="ko-KR" dirty="0"/>
              <a:t>’</a:t>
            </a:r>
            <a:r>
              <a:rPr lang="ko-KR" altLang="en-US" dirty="0"/>
              <a:t>에 대한 교육을 계속해서 이어간다는 것을 밝히면서 강의를 마무리 한다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0785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069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경제가 나빠져 요양원의 식사가 줄어들고</a:t>
            </a:r>
            <a:r>
              <a:rPr lang="en-US" altLang="ko-KR" dirty="0"/>
              <a:t>, </a:t>
            </a:r>
            <a:r>
              <a:rPr lang="ko-KR" altLang="en-US" dirty="0"/>
              <a:t>운동도 할 수 없게 되었는데 </a:t>
            </a:r>
            <a:r>
              <a:rPr lang="en-US" altLang="ko-KR" dirty="0"/>
              <a:t>TV</a:t>
            </a:r>
            <a:r>
              <a:rPr lang="ko-KR" altLang="en-US" dirty="0"/>
              <a:t>에서 본 감옥은 요양원보다 나아 </a:t>
            </a:r>
            <a:r>
              <a:rPr lang="ko-KR" altLang="en-US" dirty="0" err="1"/>
              <a:t>보인거죠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메르타의</a:t>
            </a:r>
            <a:r>
              <a:rPr lang="ko-KR" altLang="en-US" dirty="0"/>
              <a:t> 정계에 입문하려는 자는 남녀구분없이 </a:t>
            </a:r>
            <a:r>
              <a:rPr lang="en-US" altLang="ko-KR" dirty="0"/>
              <a:t>6</a:t>
            </a:r>
            <a:r>
              <a:rPr lang="ko-KR" altLang="en-US" dirty="0"/>
              <a:t>개월간은 요양원에서 일한 경험이 있어야 한다는 말은 의미심장합니다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그래서 </a:t>
            </a:r>
            <a:r>
              <a:rPr lang="ko-KR" altLang="en-US" dirty="0" err="1"/>
              <a:t>메르타는</a:t>
            </a:r>
            <a:r>
              <a:rPr lang="ko-KR" altLang="en-US" dirty="0"/>
              <a:t> 여러 범죄를 저질러 교도소에 가려고 하지만</a:t>
            </a:r>
            <a:r>
              <a:rPr lang="en-US" altLang="ko-KR" dirty="0"/>
              <a:t>, </a:t>
            </a:r>
            <a:r>
              <a:rPr lang="ko-KR" altLang="en-US" dirty="0"/>
              <a:t>번번이 실패합니다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51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47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i="1" dirty="0"/>
              <a:t>(</a:t>
            </a:r>
            <a:r>
              <a:rPr lang="en-US" altLang="ko-KR" i="1" dirty="0" err="1"/>
              <a:t>ppt</a:t>
            </a:r>
            <a:r>
              <a:rPr lang="ko-KR" altLang="en-US" i="1" dirty="0"/>
              <a:t>파일에 동영상 파일이 첨부되어 있습니다</a:t>
            </a:r>
            <a:r>
              <a:rPr lang="en-US" altLang="ko-KR" i="1" dirty="0"/>
              <a:t>)</a:t>
            </a:r>
          </a:p>
          <a:p>
            <a:r>
              <a:rPr lang="ko-KR" altLang="en-US" dirty="0"/>
              <a:t>이 두 권의 책을 본 후 다음의 공익광고를 봅시다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광고는 노인은 내일의 나 임을 보여줍니다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노인을 이해하고 노인에 대한 인식개선을 위한 것이라 볼 수 있죠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+mn-ea"/>
              </a:rPr>
              <a:t>출처 </a:t>
            </a:r>
            <a:r>
              <a:rPr lang="en-US" altLang="ko-KR" sz="1200" dirty="0">
                <a:latin typeface="+mn-ea"/>
              </a:rPr>
              <a:t>: https://www.youtube.com/watch?v=JhS635bTcZE</a:t>
            </a:r>
            <a:endParaRPr lang="ko-KR" altLang="en-US" sz="1200" dirty="0">
              <a:latin typeface="+mn-ea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759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30000"/>
              </a:lnSpc>
            </a:pPr>
            <a:r>
              <a:rPr lang="en-US" altLang="ko-KR" b="1" dirty="0">
                <a:latin typeface="+mn-ea"/>
              </a:rPr>
              <a:t>“</a:t>
            </a:r>
            <a:r>
              <a:rPr lang="ko-KR" altLang="en-US" b="1" dirty="0">
                <a:latin typeface="+mn-ea"/>
              </a:rPr>
              <a:t>인권감수성이란 </a:t>
            </a:r>
            <a:r>
              <a:rPr lang="en-US" altLang="ko-KR" b="1" dirty="0">
                <a:latin typeface="+mn-ea"/>
              </a:rPr>
              <a:t>O </a:t>
            </a:r>
            <a:r>
              <a:rPr lang="en-US" altLang="ko-KR" b="1" dirty="0" err="1">
                <a:latin typeface="+mn-ea"/>
              </a:rPr>
              <a:t>O</a:t>
            </a:r>
            <a:r>
              <a:rPr lang="en-US" altLang="ko-KR" b="1" dirty="0">
                <a:latin typeface="+mn-ea"/>
              </a:rPr>
              <a:t> </a:t>
            </a:r>
            <a:r>
              <a:rPr lang="ko-KR" altLang="en-US" b="1" dirty="0">
                <a:latin typeface="+mn-ea"/>
              </a:rPr>
              <a:t>이다</a:t>
            </a:r>
            <a:r>
              <a:rPr lang="en-US" altLang="ko-KR" b="1" dirty="0">
                <a:latin typeface="+mn-ea"/>
              </a:rPr>
              <a:t>.”</a:t>
            </a: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인권감수성에 대한 수강생들의 자유로운 생각을 질문하며 강의를 시작한다</a:t>
            </a:r>
            <a:r>
              <a:rPr lang="en-US" altLang="ko-KR" dirty="0">
                <a:latin typeface="+mn-ea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단어 자체에 대해서 먼저 고민해 볼 필요가 있다</a:t>
            </a:r>
            <a:r>
              <a:rPr lang="en-US" altLang="ko-KR" dirty="0">
                <a:latin typeface="+mn-ea"/>
              </a:rPr>
              <a:t>.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200" dirty="0">
                <a:latin typeface="+mn-ea"/>
              </a:rPr>
              <a:t>감수성은 민감성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예민성으로도 볼 수 있으며 인권감수성은 인권 문제에 대한 예민성이라 할 수 있다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200" dirty="0">
                <a:latin typeface="+mn-ea"/>
              </a:rPr>
              <a:t>인권감수성이 중요한 이유는 인권문제에 대해여 그것을 옹호하기 위한 가장 기본적인 </a:t>
            </a:r>
            <a:r>
              <a:rPr lang="ko-KR" altLang="en-US" sz="1200" dirty="0" err="1">
                <a:latin typeface="+mn-ea"/>
              </a:rPr>
              <a:t>행동과정이</a:t>
            </a:r>
            <a:r>
              <a:rPr lang="ko-KR" altLang="en-US" sz="1200" dirty="0">
                <a:latin typeface="+mn-ea"/>
              </a:rPr>
              <a:t> 인권감수성이기 때문이다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+mn-ea"/>
              </a:rPr>
              <a:t>‘</a:t>
            </a:r>
            <a:r>
              <a:rPr lang="ko-KR" altLang="en-US" dirty="0" err="1">
                <a:latin typeface="+mn-ea"/>
              </a:rPr>
              <a:t>인권감수성</a:t>
            </a:r>
            <a:r>
              <a:rPr lang="ko-KR" altLang="en-US" dirty="0">
                <a:latin typeface="+mn-ea"/>
              </a:rPr>
              <a:t> 교육</a:t>
            </a:r>
            <a:r>
              <a:rPr lang="en-US" altLang="ko-KR" dirty="0">
                <a:latin typeface="+mn-ea"/>
              </a:rPr>
              <a:t>’</a:t>
            </a:r>
            <a:r>
              <a:rPr lang="ko-KR" altLang="en-US" dirty="0">
                <a:latin typeface="+mn-ea"/>
              </a:rPr>
              <a:t>은 기존의 학대 혹은 폭력 예방교육의 접근과 같은 </a:t>
            </a:r>
            <a:r>
              <a:rPr lang="ko-KR" altLang="en-US" dirty="0" err="1">
                <a:latin typeface="+mn-ea"/>
              </a:rPr>
              <a:t>인권피해자</a:t>
            </a:r>
            <a:r>
              <a:rPr lang="ko-KR" altLang="en-US" dirty="0">
                <a:latin typeface="+mn-ea"/>
              </a:rPr>
              <a:t> 혹은 가해자 일방에 대한 입장에 따른 교육이 아닌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인권 당사자 모두의 전반적인 </a:t>
            </a:r>
            <a:r>
              <a:rPr lang="ko-KR" altLang="en-US" dirty="0" err="1">
                <a:latin typeface="+mn-ea"/>
              </a:rPr>
              <a:t>인권의식과</a:t>
            </a:r>
            <a:r>
              <a:rPr lang="ko-KR" altLang="en-US" dirty="0">
                <a:latin typeface="+mn-ea"/>
              </a:rPr>
              <a:t> 인식 수준을 높이는 교육임을 확인하고 </a:t>
            </a:r>
            <a:r>
              <a:rPr lang="ko-KR" altLang="en-US" dirty="0" err="1">
                <a:latin typeface="+mn-ea"/>
              </a:rPr>
              <a:t>인권감수성</a:t>
            </a:r>
            <a:r>
              <a:rPr lang="ko-KR" altLang="en-US" dirty="0">
                <a:latin typeface="+mn-ea"/>
              </a:rPr>
              <a:t> 교육의 중요성에 대해 언급한다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   </a:t>
            </a:r>
            <a:endParaRPr lang="en-US" altLang="ko-KR" dirty="0">
              <a:latin typeface="+mn-ea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99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/>
              <a:t>인권감수성의 개념적 요소에 대해 단계별로 설명하고 이해한다</a:t>
            </a:r>
            <a:r>
              <a:rPr lang="en-US" altLang="ko-KR" dirty="0"/>
              <a:t>. </a:t>
            </a:r>
            <a:endParaRPr lang="ko-KR" altLang="en-US" dirty="0"/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+mn-ea"/>
              </a:rPr>
              <a:t>인권감수성의 개념적 요소를 단계별로 이해하고 적용할 때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인권감수성을 향상시킬 수 있음을 강조한다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 </a:t>
            </a:r>
            <a:endParaRPr lang="en-US" altLang="ko-KR" dirty="0">
              <a:latin typeface="+mn-ea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0A2B8-0C92-4DBF-98ED-50637355C6D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901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0"/>
            <a:ext cx="914256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  <p:sp>
        <p:nvSpPr>
          <p:cNvPr id="8" name="직사각형"/>
          <p:cNvSpPr/>
          <p:nvPr userDrawn="1"/>
        </p:nvSpPr>
        <p:spPr>
          <a:xfrm>
            <a:off x="979078" y="2556731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1" name="1"/>
          <p:cNvSpPr/>
          <p:nvPr userDrawn="1"/>
        </p:nvSpPr>
        <p:spPr>
          <a:xfrm>
            <a:off x="831561" y="2556731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62" name="직사각형"/>
          <p:cNvSpPr/>
          <p:nvPr userDrawn="1"/>
        </p:nvSpPr>
        <p:spPr>
          <a:xfrm>
            <a:off x="979078" y="3121922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3" name="직사각형"/>
          <p:cNvSpPr/>
          <p:nvPr userDrawn="1"/>
        </p:nvSpPr>
        <p:spPr>
          <a:xfrm>
            <a:off x="979078" y="3683077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4" name="직사각형"/>
          <p:cNvSpPr/>
          <p:nvPr userDrawn="1"/>
        </p:nvSpPr>
        <p:spPr>
          <a:xfrm>
            <a:off x="979078" y="4252304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5" name="직사각형"/>
          <p:cNvSpPr/>
          <p:nvPr userDrawn="1"/>
        </p:nvSpPr>
        <p:spPr>
          <a:xfrm>
            <a:off x="979078" y="4817493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5" name="1"/>
          <p:cNvSpPr/>
          <p:nvPr userDrawn="1"/>
        </p:nvSpPr>
        <p:spPr>
          <a:xfrm>
            <a:off x="831561" y="3121922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1"/>
          <p:cNvSpPr/>
          <p:nvPr userDrawn="1"/>
        </p:nvSpPr>
        <p:spPr>
          <a:xfrm>
            <a:off x="831561" y="3687113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1"/>
          <p:cNvSpPr/>
          <p:nvPr userDrawn="1"/>
        </p:nvSpPr>
        <p:spPr>
          <a:xfrm>
            <a:off x="831561" y="4252304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1"/>
          <p:cNvSpPr/>
          <p:nvPr userDrawn="1"/>
        </p:nvSpPr>
        <p:spPr>
          <a:xfrm>
            <a:off x="831561" y="4817495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6"/>
          <p:cNvSpPr txBox="1"/>
          <p:nvPr userDrawn="1"/>
        </p:nvSpPr>
        <p:spPr>
          <a:xfrm>
            <a:off x="831562" y="1442334"/>
            <a:ext cx="3840646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노인인권침해 상황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best 5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2368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  <p:sp>
        <p:nvSpPr>
          <p:cNvPr id="5" name="모서리가 둥근 직사각형"/>
          <p:cNvSpPr/>
          <p:nvPr userDrawn="1"/>
        </p:nvSpPr>
        <p:spPr>
          <a:xfrm>
            <a:off x="2982190" y="2208585"/>
            <a:ext cx="3366655" cy="854813"/>
          </a:xfrm>
          <a:prstGeom prst="roundRect">
            <a:avLst>
              <a:gd name="adj" fmla="val 27442"/>
            </a:avLst>
          </a:prstGeom>
          <a:solidFill>
            <a:srgbClr val="626FB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"/>
          <p:cNvSpPr/>
          <p:nvPr userDrawn="1"/>
        </p:nvSpPr>
        <p:spPr>
          <a:xfrm>
            <a:off x="1205344" y="3337206"/>
            <a:ext cx="6920346" cy="266874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0745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</p:spTree>
    <p:extLst>
      <p:ext uri="{BB962C8B-B14F-4D97-AF65-F5344CB8AC3E}">
        <p14:creationId xmlns:p14="http://schemas.microsoft.com/office/powerpoint/2010/main" val="24230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60931" y="284916"/>
            <a:ext cx="40370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다가가기</a:t>
            </a:r>
          </a:p>
        </p:txBody>
      </p:sp>
    </p:spTree>
    <p:extLst>
      <p:ext uri="{BB962C8B-B14F-4D97-AF65-F5344CB8AC3E}">
        <p14:creationId xmlns:p14="http://schemas.microsoft.com/office/powerpoint/2010/main" val="159020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0931" y="284916"/>
            <a:ext cx="57977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돌봄공간에서의 </a:t>
            </a:r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이슈</a:t>
            </a:r>
          </a:p>
        </p:txBody>
      </p:sp>
    </p:spTree>
    <p:extLst>
      <p:ext uri="{BB962C8B-B14F-4D97-AF65-F5344CB8AC3E}">
        <p14:creationId xmlns:p14="http://schemas.microsoft.com/office/powerpoint/2010/main" val="128942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0931" y="284916"/>
            <a:ext cx="11772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나가며</a:t>
            </a:r>
          </a:p>
        </p:txBody>
      </p:sp>
    </p:spTree>
    <p:extLst>
      <p:ext uri="{BB962C8B-B14F-4D97-AF65-F5344CB8AC3E}">
        <p14:creationId xmlns:p14="http://schemas.microsoft.com/office/powerpoint/2010/main" val="709744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0931" y="284916"/>
            <a:ext cx="15081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참고문헌</a:t>
            </a:r>
          </a:p>
        </p:txBody>
      </p:sp>
    </p:spTree>
    <p:extLst>
      <p:ext uri="{BB962C8B-B14F-4D97-AF65-F5344CB8AC3E}">
        <p14:creationId xmlns:p14="http://schemas.microsoft.com/office/powerpoint/2010/main" val="2088812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0931" y="284916"/>
            <a:ext cx="45675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700" b="1" spc="-120" baseline="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베르나르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700" b="1" spc="-120" baseline="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베르베르의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나무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’</a:t>
            </a:r>
            <a:endParaRPr lang="ko-KR" altLang="en-US" sz="27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4899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0119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84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" y="0"/>
            <a:ext cx="9142569" cy="68579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99180" y="4396497"/>
            <a:ext cx="4989444" cy="1606738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None/>
              <a:defRPr sz="5400" b="1" spc="-120" baseline="0">
                <a:ln>
                  <a:solidFill>
                    <a:srgbClr val="FEF264">
                      <a:alpha val="0"/>
                    </a:srgbClr>
                  </a:solidFill>
                </a:ln>
                <a:solidFill>
                  <a:srgbClr val="FEF264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dirty="0"/>
              <a:t>1. </a:t>
            </a:r>
            <a:r>
              <a:rPr lang="ko-KR" altLang="en-US" dirty="0" err="1"/>
              <a:t>노인인권</a:t>
            </a:r>
            <a:endParaRPr lang="en-US" altLang="ko-KR" dirty="0"/>
          </a:p>
          <a:p>
            <a:r>
              <a:rPr lang="ko-KR" altLang="en-US" dirty="0"/>
              <a:t>감수성 이해</a:t>
            </a:r>
            <a:endParaRPr lang="en-US" altLang="ko-K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1676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8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</p:spTree>
    <p:extLst>
      <p:ext uri="{BB962C8B-B14F-4D97-AF65-F5344CB8AC3E}">
        <p14:creationId xmlns:p14="http://schemas.microsoft.com/office/powerpoint/2010/main" val="62225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</p:spTree>
    <p:extLst>
      <p:ext uri="{BB962C8B-B14F-4D97-AF65-F5344CB8AC3E}">
        <p14:creationId xmlns:p14="http://schemas.microsoft.com/office/powerpoint/2010/main" val="272270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5" name="TextBox 6"/>
          <p:cNvSpPr txBox="1"/>
          <p:nvPr userDrawn="1"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인권감수성</a:t>
            </a:r>
            <a:r>
              <a:rPr 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</a:t>
            </a:r>
            <a:r>
              <a:rPr lang="en-US" sz="2000" spc="-120" baseline="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ko-KR" altLang="en-US" sz="2000" spc="-120" baseline="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생각해봅시다</a:t>
            </a:r>
            <a:r>
              <a:rPr lang="en-US" altLang="ko-KR" sz="2000" spc="-120" baseline="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!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</p:spTree>
    <p:extLst>
      <p:ext uri="{BB962C8B-B14F-4D97-AF65-F5344CB8AC3E}">
        <p14:creationId xmlns:p14="http://schemas.microsoft.com/office/powerpoint/2010/main" val="261032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직사각형"/>
          <p:cNvSpPr/>
          <p:nvPr userDrawn="1"/>
        </p:nvSpPr>
        <p:spPr>
          <a:xfrm>
            <a:off x="831562" y="3006676"/>
            <a:ext cx="6597938" cy="634055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</a:pP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6"/>
          <p:cNvSpPr txBox="1"/>
          <p:nvPr userDrawn="1"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인권감수성</a:t>
            </a:r>
            <a:r>
              <a:rPr 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검사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2" name="1"/>
          <p:cNvSpPr/>
          <p:nvPr userDrawn="1"/>
        </p:nvSpPr>
        <p:spPr>
          <a:xfrm>
            <a:off x="1157020" y="3847473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23" name="1"/>
          <p:cNvSpPr/>
          <p:nvPr userDrawn="1"/>
        </p:nvSpPr>
        <p:spPr>
          <a:xfrm>
            <a:off x="1157020" y="4418224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1"/>
          <p:cNvSpPr/>
          <p:nvPr userDrawn="1"/>
        </p:nvSpPr>
        <p:spPr>
          <a:xfrm>
            <a:off x="1157020" y="4988975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1"/>
          <p:cNvSpPr/>
          <p:nvPr userDrawn="1"/>
        </p:nvSpPr>
        <p:spPr>
          <a:xfrm>
            <a:off x="1157020" y="5553578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  <p:sp>
        <p:nvSpPr>
          <p:cNvPr id="29" name="모서리가 둥근 직사각형"/>
          <p:cNvSpPr/>
          <p:nvPr userDrawn="1"/>
        </p:nvSpPr>
        <p:spPr>
          <a:xfrm>
            <a:off x="831562" y="2392470"/>
            <a:ext cx="1790829" cy="472287"/>
          </a:xfrm>
          <a:prstGeom prst="roundRect">
            <a:avLst>
              <a:gd name="adj" fmla="val 27442"/>
            </a:avLst>
          </a:prstGeom>
          <a:solidFill>
            <a:srgbClr val="626FB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altLang="ko-KR" sz="16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6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지선다형</a:t>
            </a:r>
            <a:endParaRPr sz="16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31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grpSp>
        <p:nvGrpSpPr>
          <p:cNvPr id="60" name="그룹 59"/>
          <p:cNvGrpSpPr/>
          <p:nvPr userDrawn="1"/>
        </p:nvGrpSpPr>
        <p:grpSpPr>
          <a:xfrm>
            <a:off x="3326173" y="4914764"/>
            <a:ext cx="4943147" cy="659185"/>
            <a:chOff x="3326173" y="4914764"/>
            <a:chExt cx="4943147" cy="659185"/>
          </a:xfrm>
        </p:grpSpPr>
        <p:sp>
          <p:nvSpPr>
            <p:cNvPr id="45" name="직사각형"/>
            <p:cNvSpPr/>
            <p:nvPr/>
          </p:nvSpPr>
          <p:spPr>
            <a:xfrm>
              <a:off x="3326173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" name="직사각형"/>
            <p:cNvSpPr/>
            <p:nvPr userDrawn="1"/>
          </p:nvSpPr>
          <p:spPr>
            <a:xfrm>
              <a:off x="4323557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" name="직사각형"/>
            <p:cNvSpPr/>
            <p:nvPr userDrawn="1"/>
          </p:nvSpPr>
          <p:spPr>
            <a:xfrm>
              <a:off x="5320941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" name="직사각형"/>
            <p:cNvSpPr/>
            <p:nvPr userDrawn="1"/>
          </p:nvSpPr>
          <p:spPr>
            <a:xfrm>
              <a:off x="6318325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" name="직사각형"/>
            <p:cNvSpPr/>
            <p:nvPr userDrawn="1"/>
          </p:nvSpPr>
          <p:spPr>
            <a:xfrm>
              <a:off x="7315708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1" name="그룹 60"/>
          <p:cNvGrpSpPr/>
          <p:nvPr userDrawn="1"/>
        </p:nvGrpSpPr>
        <p:grpSpPr>
          <a:xfrm>
            <a:off x="3326173" y="5620508"/>
            <a:ext cx="4943147" cy="659185"/>
            <a:chOff x="3326173" y="4914764"/>
            <a:chExt cx="4943147" cy="659185"/>
          </a:xfrm>
        </p:grpSpPr>
        <p:sp>
          <p:nvSpPr>
            <p:cNvPr id="62" name="직사각형"/>
            <p:cNvSpPr/>
            <p:nvPr/>
          </p:nvSpPr>
          <p:spPr>
            <a:xfrm>
              <a:off x="3326173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" name="직사각형"/>
            <p:cNvSpPr/>
            <p:nvPr userDrawn="1"/>
          </p:nvSpPr>
          <p:spPr>
            <a:xfrm>
              <a:off x="4323557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" name="직사각형"/>
            <p:cNvSpPr/>
            <p:nvPr userDrawn="1"/>
          </p:nvSpPr>
          <p:spPr>
            <a:xfrm>
              <a:off x="5320941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" name="직사각형"/>
            <p:cNvSpPr/>
            <p:nvPr userDrawn="1"/>
          </p:nvSpPr>
          <p:spPr>
            <a:xfrm>
              <a:off x="6318325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" name="직사각형"/>
            <p:cNvSpPr/>
            <p:nvPr userDrawn="1"/>
          </p:nvSpPr>
          <p:spPr>
            <a:xfrm>
              <a:off x="7315708" y="4914764"/>
              <a:ext cx="953612" cy="659185"/>
            </a:xfrm>
            <a:prstGeom prst="rect">
              <a:avLst/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5966" y="6492875"/>
            <a:ext cx="528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3393CF-DD24-495E-B2D4-0DF963F77FE9}" type="slidenum">
              <a:rPr lang="ko-KR" altLang="en-US" smtClean="0">
                <a:solidFill>
                  <a:schemeClr val="bg1"/>
                </a:solidFill>
              </a:rPr>
              <a:pPr/>
              <a:t>‹#›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1"/>
          <p:cNvSpPr/>
          <p:nvPr userDrawn="1"/>
        </p:nvSpPr>
        <p:spPr>
          <a:xfrm>
            <a:off x="3619079" y="3846140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7" name="시 교육청에서 장애인에게 인가를 준 것"/>
          <p:cNvSpPr txBox="1"/>
          <p:nvPr userDrawn="1"/>
        </p:nvSpPr>
        <p:spPr>
          <a:xfrm>
            <a:off x="3314700" y="4213870"/>
            <a:ext cx="9321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전혀</a:t>
            </a:r>
            <a:endParaRPr lang="en-US" altLang="ko-KR"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중요하지</a:t>
            </a:r>
            <a:endParaRPr lang="en-US" altLang="ko-KR"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않다</a:t>
            </a:r>
            <a:r>
              <a:rPr lang="en-US" altLang="ko-KR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"/>
          <p:cNvSpPr/>
          <p:nvPr userDrawn="1"/>
        </p:nvSpPr>
        <p:spPr>
          <a:xfrm>
            <a:off x="843418" y="3006676"/>
            <a:ext cx="7455188" cy="634055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</a:pP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6"/>
          <p:cNvSpPr txBox="1"/>
          <p:nvPr userDrawn="1"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인권감수성</a:t>
            </a:r>
            <a:r>
              <a:rPr 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검사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3" name="1"/>
          <p:cNvSpPr/>
          <p:nvPr userDrawn="1"/>
        </p:nvSpPr>
        <p:spPr>
          <a:xfrm>
            <a:off x="4622591" y="3846140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시 교육청에서 장애인에게 인가를 준 것"/>
          <p:cNvSpPr txBox="1"/>
          <p:nvPr userDrawn="1"/>
        </p:nvSpPr>
        <p:spPr>
          <a:xfrm>
            <a:off x="4318212" y="4213870"/>
            <a:ext cx="9321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별로</a:t>
            </a:r>
            <a:endParaRPr lang="en-US" altLang="ko-KR"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중요하지</a:t>
            </a:r>
            <a:endParaRPr lang="en-US" altLang="ko-KR"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않다</a:t>
            </a:r>
            <a:r>
              <a:rPr lang="en-US" altLang="ko-KR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1"/>
          <p:cNvSpPr/>
          <p:nvPr userDrawn="1"/>
        </p:nvSpPr>
        <p:spPr>
          <a:xfrm>
            <a:off x="5626103" y="3846140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시 교육청에서 장애인에게 인가를 준 것"/>
          <p:cNvSpPr txBox="1"/>
          <p:nvPr userDrawn="1"/>
        </p:nvSpPr>
        <p:spPr>
          <a:xfrm>
            <a:off x="5321724" y="4398536"/>
            <a:ext cx="93211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보통이다</a:t>
            </a:r>
            <a:endParaRPr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1"/>
          <p:cNvSpPr/>
          <p:nvPr userDrawn="1"/>
        </p:nvSpPr>
        <p:spPr>
          <a:xfrm>
            <a:off x="6629615" y="3846140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시 교육청에서 장애인에게 인가를 준 것"/>
          <p:cNvSpPr txBox="1"/>
          <p:nvPr userDrawn="1"/>
        </p:nvSpPr>
        <p:spPr>
          <a:xfrm>
            <a:off x="6325236" y="4306203"/>
            <a:ext cx="9321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대체로</a:t>
            </a:r>
            <a:endParaRPr lang="en-US" altLang="ko-KR"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중요하다</a:t>
            </a:r>
            <a:r>
              <a:rPr lang="en-US" altLang="ko-KR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1"/>
          <p:cNvSpPr/>
          <p:nvPr userDrawn="1"/>
        </p:nvSpPr>
        <p:spPr>
          <a:xfrm>
            <a:off x="7633126" y="3846140"/>
            <a:ext cx="323358" cy="323357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sz="1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시 교육청에서 장애인에게 인가를 준 것"/>
          <p:cNvSpPr txBox="1"/>
          <p:nvPr userDrawn="1"/>
        </p:nvSpPr>
        <p:spPr>
          <a:xfrm>
            <a:off x="7328747" y="4306203"/>
            <a:ext cx="9321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매우</a:t>
            </a:r>
            <a:endParaRPr lang="en-US" altLang="ko-KR"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중요하다</a:t>
            </a:r>
            <a:r>
              <a:rPr lang="en-US" altLang="ko-KR" sz="1200" b="0" spc="-120" baseline="0" dirty="0">
                <a:ln w="9525" cap="flat">
                  <a:solidFill>
                    <a:schemeClr val="tx1">
                      <a:alpha val="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ln w="9525" cap="flat">
                <a:solidFill>
                  <a:schemeClr val="tx1">
                    <a:alpha val="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  <p:sp>
        <p:nvSpPr>
          <p:cNvPr id="72" name="모서리가 둥근 직사각형"/>
          <p:cNvSpPr/>
          <p:nvPr userDrawn="1"/>
        </p:nvSpPr>
        <p:spPr>
          <a:xfrm>
            <a:off x="831562" y="2392470"/>
            <a:ext cx="1790829" cy="472287"/>
          </a:xfrm>
          <a:prstGeom prst="roundRect">
            <a:avLst>
              <a:gd name="adj" fmla="val 27442"/>
            </a:avLst>
          </a:prstGeom>
          <a:solidFill>
            <a:srgbClr val="626FB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ko-KR" altLang="en-US" sz="16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리커트척도형</a:t>
            </a:r>
            <a:endParaRPr sz="16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882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모서리가 둥근 직사각형"/>
          <p:cNvSpPr/>
          <p:nvPr userDrawn="1"/>
        </p:nvSpPr>
        <p:spPr>
          <a:xfrm>
            <a:off x="831562" y="2392470"/>
            <a:ext cx="1790829" cy="472287"/>
          </a:xfrm>
          <a:prstGeom prst="roundRect">
            <a:avLst>
              <a:gd name="adj" fmla="val 27442"/>
            </a:avLst>
          </a:prstGeom>
          <a:solidFill>
            <a:srgbClr val="626FB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ko-KR" altLang="en-US" sz="16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체크리스트</a:t>
            </a:r>
            <a:endParaRPr sz="16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직사각형"/>
          <p:cNvSpPr/>
          <p:nvPr userDrawn="1"/>
        </p:nvSpPr>
        <p:spPr>
          <a:xfrm>
            <a:off x="827838" y="5047378"/>
            <a:ext cx="1448947" cy="1172450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1"/>
          <p:cNvSpPr/>
          <p:nvPr/>
        </p:nvSpPr>
        <p:spPr>
          <a:xfrm>
            <a:off x="1390632" y="5198978"/>
            <a:ext cx="323358" cy="323357"/>
          </a:xfrm>
          <a:prstGeom prst="ellipse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시 교육청에서 장애인에게 인가를 준 것"/>
          <p:cNvSpPr txBox="1"/>
          <p:nvPr/>
        </p:nvSpPr>
        <p:spPr>
          <a:xfrm>
            <a:off x="1086254" y="5624011"/>
            <a:ext cx="9321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매우</a:t>
            </a:r>
            <a:endParaRPr lang="en-US" altLang="ko-KR"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반대한다</a:t>
            </a:r>
            <a:r>
              <a:rPr lang="en-US" altLang="ko-KR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직사각형"/>
          <p:cNvSpPr/>
          <p:nvPr userDrawn="1"/>
        </p:nvSpPr>
        <p:spPr>
          <a:xfrm>
            <a:off x="4672209" y="3359314"/>
            <a:ext cx="3749124" cy="1550839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20000"/>
              </a:lnSpc>
            </a:pP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20000"/>
              </a:lnSpc>
            </a:pP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시 교육청에서 장애인에게 인가를 준 것"/>
          <p:cNvSpPr txBox="1"/>
          <p:nvPr userDrawn="1"/>
        </p:nvSpPr>
        <p:spPr>
          <a:xfrm>
            <a:off x="4918405" y="3480712"/>
            <a:ext cx="3256733" cy="318036"/>
          </a:xfrm>
          <a:prstGeom prst="rect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ko-KR" altLang="en-US" sz="1400" spc="-120" baseline="0" dirty="0">
                <a:solidFill>
                  <a:schemeClr val="bg1"/>
                </a:solidFill>
                <a:latin typeface="+mn-ea"/>
                <a:ea typeface="+mn-ea"/>
              </a:rPr>
              <a:t>관련 인권 내용</a:t>
            </a:r>
            <a:endParaRPr lang="en-US" altLang="ko-KR" sz="1400" spc="-120" baseline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4" name="TextBox 6"/>
          <p:cNvSpPr txBox="1"/>
          <p:nvPr userDrawn="1"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인권감수성</a:t>
            </a:r>
            <a:r>
              <a:rPr 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검사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8" name="직사각형"/>
          <p:cNvSpPr/>
          <p:nvPr userDrawn="1"/>
        </p:nvSpPr>
        <p:spPr>
          <a:xfrm>
            <a:off x="799986" y="3359314"/>
            <a:ext cx="3749124" cy="1550839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20000"/>
              </a:lnSpc>
            </a:pP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20000"/>
              </a:lnSpc>
            </a:pPr>
            <a:endParaRPr lang="en-US" altLang="ko-KR"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시 교육청에서 장애인에게 인가를 준 것"/>
          <p:cNvSpPr txBox="1"/>
          <p:nvPr userDrawn="1"/>
        </p:nvSpPr>
        <p:spPr>
          <a:xfrm>
            <a:off x="1046182" y="3480712"/>
            <a:ext cx="3256733" cy="318036"/>
          </a:xfrm>
          <a:prstGeom prst="rect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ko-KR" altLang="en-US" sz="1400" spc="-120" baseline="0" dirty="0">
                <a:solidFill>
                  <a:schemeClr val="bg1"/>
                </a:solidFill>
                <a:latin typeface="+mn-ea"/>
                <a:ea typeface="+mn-ea"/>
              </a:rPr>
              <a:t>예제 </a:t>
            </a:r>
            <a:r>
              <a:rPr lang="en-US" altLang="ko-KR" sz="1400" spc="-120" baseline="0" dirty="0">
                <a:solidFill>
                  <a:schemeClr val="bg1"/>
                </a:solidFill>
                <a:latin typeface="+mn-ea"/>
                <a:ea typeface="+mn-ea"/>
              </a:rPr>
              <a:t>1</a:t>
            </a:r>
          </a:p>
        </p:txBody>
      </p:sp>
      <p:sp>
        <p:nvSpPr>
          <p:cNvPr id="86" name="직사각형"/>
          <p:cNvSpPr/>
          <p:nvPr userDrawn="1"/>
        </p:nvSpPr>
        <p:spPr>
          <a:xfrm>
            <a:off x="2363975" y="5047378"/>
            <a:ext cx="1448947" cy="1172450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" name="1"/>
          <p:cNvSpPr/>
          <p:nvPr/>
        </p:nvSpPr>
        <p:spPr>
          <a:xfrm>
            <a:off x="2926769" y="5198978"/>
            <a:ext cx="323358" cy="323357"/>
          </a:xfrm>
          <a:prstGeom prst="ellipse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시 교육청에서 장애인에게 인가를 준 것"/>
          <p:cNvSpPr txBox="1"/>
          <p:nvPr/>
        </p:nvSpPr>
        <p:spPr>
          <a:xfrm>
            <a:off x="2622391" y="5716344"/>
            <a:ext cx="93211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반대한다</a:t>
            </a:r>
            <a:r>
              <a:rPr lang="en-US" altLang="ko-KR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직사각형"/>
          <p:cNvSpPr/>
          <p:nvPr userDrawn="1"/>
        </p:nvSpPr>
        <p:spPr>
          <a:xfrm>
            <a:off x="3900112" y="5047378"/>
            <a:ext cx="1448947" cy="1172450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" name="1"/>
          <p:cNvSpPr/>
          <p:nvPr/>
        </p:nvSpPr>
        <p:spPr>
          <a:xfrm>
            <a:off x="4462906" y="5198978"/>
            <a:ext cx="323358" cy="323357"/>
          </a:xfrm>
          <a:prstGeom prst="ellipse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2" name="시 교육청에서 장애인에게 인가를 준 것"/>
          <p:cNvSpPr txBox="1"/>
          <p:nvPr/>
        </p:nvSpPr>
        <p:spPr>
          <a:xfrm>
            <a:off x="4158528" y="5716344"/>
            <a:ext cx="93211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보통이다</a:t>
            </a:r>
            <a:r>
              <a:rPr lang="en-US" altLang="ko-KR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4" name="직사각형"/>
          <p:cNvSpPr/>
          <p:nvPr userDrawn="1"/>
        </p:nvSpPr>
        <p:spPr>
          <a:xfrm>
            <a:off x="5436249" y="5047378"/>
            <a:ext cx="1448947" cy="1172450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1"/>
          <p:cNvSpPr/>
          <p:nvPr/>
        </p:nvSpPr>
        <p:spPr>
          <a:xfrm>
            <a:off x="5999043" y="5198978"/>
            <a:ext cx="323358" cy="323357"/>
          </a:xfrm>
          <a:prstGeom prst="ellipse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6" name="시 교육청에서 장애인에게 인가를 준 것"/>
          <p:cNvSpPr txBox="1"/>
          <p:nvPr/>
        </p:nvSpPr>
        <p:spPr>
          <a:xfrm>
            <a:off x="5694665" y="5716344"/>
            <a:ext cx="93211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찬성한다</a:t>
            </a:r>
            <a:r>
              <a:rPr lang="en-US" altLang="ko-KR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8" name="직사각형"/>
          <p:cNvSpPr/>
          <p:nvPr userDrawn="1"/>
        </p:nvSpPr>
        <p:spPr>
          <a:xfrm>
            <a:off x="6972386" y="5047378"/>
            <a:ext cx="1448947" cy="1172450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" name="1"/>
          <p:cNvSpPr/>
          <p:nvPr/>
        </p:nvSpPr>
        <p:spPr>
          <a:xfrm>
            <a:off x="7535180" y="5198978"/>
            <a:ext cx="323358" cy="323357"/>
          </a:xfrm>
          <a:prstGeom prst="ellipse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0" name="시 교육청에서 장애인에게 인가를 준 것"/>
          <p:cNvSpPr txBox="1"/>
          <p:nvPr/>
        </p:nvSpPr>
        <p:spPr>
          <a:xfrm>
            <a:off x="7230802" y="5624011"/>
            <a:ext cx="9321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914400">
              <a:lnSpc>
                <a:spcPct val="150000"/>
              </a:lnSpc>
              <a:defRPr sz="2300" b="1" spc="-230">
                <a:ln w="9525" cap="flat">
                  <a:solidFill>
                    <a:srgbClr val="F2F2F2">
                      <a:alpha val="0"/>
                    </a:srgbClr>
                  </a:solidFill>
                  <a:prstDash val="solid"/>
                  <a:round/>
                </a:ln>
                <a:gradFill flip="none" rotWithShape="1">
                  <a:gsLst>
                    <a:gs pos="0">
                      <a:srgbClr val="262626"/>
                    </a:gs>
                    <a:gs pos="100000">
                      <a:srgbClr val="404040"/>
                    </a:gs>
                  </a:gsLst>
                  <a:lin ang="1620000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매우</a:t>
            </a:r>
            <a:endParaRPr lang="en-US" altLang="ko-KR"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찬성한다</a:t>
            </a:r>
            <a:r>
              <a:rPr lang="en-US" altLang="ko-KR" sz="1200" b="0" spc="-120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 b="0" spc="-120" baseline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1" name="TextBox 100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</p:spTree>
    <p:extLst>
      <p:ext uri="{BB962C8B-B14F-4D97-AF65-F5344CB8AC3E}">
        <p14:creationId xmlns:p14="http://schemas.microsoft.com/office/powerpoint/2010/main" val="324640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60931" y="284916"/>
            <a:ext cx="350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700" b="1" spc="-120" baseline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</a:t>
            </a:r>
            <a:r>
              <a:rPr lang="ko-KR" altLang="en-US" sz="27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감수성 이해</a:t>
            </a:r>
          </a:p>
        </p:txBody>
      </p:sp>
      <p:sp>
        <p:nvSpPr>
          <p:cNvPr id="8" name="직사각형"/>
          <p:cNvSpPr/>
          <p:nvPr userDrawn="1"/>
        </p:nvSpPr>
        <p:spPr>
          <a:xfrm>
            <a:off x="979078" y="2556731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1" name="1"/>
          <p:cNvSpPr/>
          <p:nvPr userDrawn="1"/>
        </p:nvSpPr>
        <p:spPr>
          <a:xfrm>
            <a:off x="831561" y="2556731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62" name="직사각형"/>
          <p:cNvSpPr/>
          <p:nvPr userDrawn="1"/>
        </p:nvSpPr>
        <p:spPr>
          <a:xfrm>
            <a:off x="979078" y="3121922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3" name="직사각형"/>
          <p:cNvSpPr/>
          <p:nvPr userDrawn="1"/>
        </p:nvSpPr>
        <p:spPr>
          <a:xfrm>
            <a:off x="979078" y="3683077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4" name="직사각형"/>
          <p:cNvSpPr/>
          <p:nvPr userDrawn="1"/>
        </p:nvSpPr>
        <p:spPr>
          <a:xfrm>
            <a:off x="979078" y="4252304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5" name="직사각형"/>
          <p:cNvSpPr/>
          <p:nvPr userDrawn="1"/>
        </p:nvSpPr>
        <p:spPr>
          <a:xfrm>
            <a:off x="979078" y="4817493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6" name="직사각형"/>
          <p:cNvSpPr/>
          <p:nvPr userDrawn="1"/>
        </p:nvSpPr>
        <p:spPr>
          <a:xfrm>
            <a:off x="979078" y="5382682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7" name="직사각형"/>
          <p:cNvSpPr/>
          <p:nvPr userDrawn="1"/>
        </p:nvSpPr>
        <p:spPr>
          <a:xfrm>
            <a:off x="979078" y="5947875"/>
            <a:ext cx="7312868" cy="432000"/>
          </a:xfrm>
          <a:prstGeom prst="rect">
            <a:avLst/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5" name="1"/>
          <p:cNvSpPr/>
          <p:nvPr userDrawn="1"/>
        </p:nvSpPr>
        <p:spPr>
          <a:xfrm>
            <a:off x="831561" y="3121922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1"/>
          <p:cNvSpPr/>
          <p:nvPr userDrawn="1"/>
        </p:nvSpPr>
        <p:spPr>
          <a:xfrm>
            <a:off x="831561" y="3687113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1"/>
          <p:cNvSpPr/>
          <p:nvPr userDrawn="1"/>
        </p:nvSpPr>
        <p:spPr>
          <a:xfrm>
            <a:off x="831561" y="4252304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1"/>
          <p:cNvSpPr/>
          <p:nvPr userDrawn="1"/>
        </p:nvSpPr>
        <p:spPr>
          <a:xfrm>
            <a:off x="831561" y="4817495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1"/>
          <p:cNvSpPr/>
          <p:nvPr userDrawn="1"/>
        </p:nvSpPr>
        <p:spPr>
          <a:xfrm>
            <a:off x="831561" y="5382686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1"/>
          <p:cNvSpPr/>
          <p:nvPr userDrawn="1"/>
        </p:nvSpPr>
        <p:spPr>
          <a:xfrm>
            <a:off x="831561" y="5947875"/>
            <a:ext cx="432000" cy="432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1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endParaRPr sz="1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" name="TextBox 6"/>
          <p:cNvSpPr txBox="1"/>
          <p:nvPr userDrawn="1"/>
        </p:nvSpPr>
        <p:spPr>
          <a:xfrm>
            <a:off x="831562" y="1442334"/>
            <a:ext cx="3840646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노인인권침해 상황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best 7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6216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5966" y="6492875"/>
            <a:ext cx="528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393CF-DD24-495E-B2D4-0DF963F77FE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71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6" r:id="rId3"/>
    <p:sldLayoutId id="2147483689" r:id="rId4"/>
    <p:sldLayoutId id="2147483684" r:id="rId5"/>
    <p:sldLayoutId id="2147483683" r:id="rId6"/>
    <p:sldLayoutId id="2147483682" r:id="rId7"/>
    <p:sldLayoutId id="2147483681" r:id="rId8"/>
    <p:sldLayoutId id="2147483685" r:id="rId9"/>
    <p:sldLayoutId id="2147483687" r:id="rId10"/>
    <p:sldLayoutId id="2147483688" r:id="rId11"/>
    <p:sldLayoutId id="2147483690" r:id="rId12"/>
    <p:sldLayoutId id="2147483677" r:id="rId13"/>
    <p:sldLayoutId id="2147483678" r:id="rId14"/>
    <p:sldLayoutId id="2147483679" r:id="rId15"/>
    <p:sldLayoutId id="2147483680" r:id="rId16"/>
    <p:sldLayoutId id="2147483693" r:id="rId17"/>
    <p:sldLayoutId id="2147483662" r:id="rId18"/>
    <p:sldLayoutId id="2147483691" r:id="rId19"/>
    <p:sldLayoutId id="2147483692" r:id="rId2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200" b="1" kern="1200" spc="-120" baseline="0">
          <a:ln>
            <a:solidFill>
              <a:schemeClr val="tx1">
                <a:alpha val="0"/>
              </a:schemeClr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120" baseline="0">
          <a:ln>
            <a:solidFill>
              <a:schemeClr val="tx1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120" baseline="0">
          <a:ln>
            <a:solidFill>
              <a:schemeClr val="tx1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120" baseline="0">
          <a:ln>
            <a:solidFill>
              <a:schemeClr val="tx1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20" baseline="0">
          <a:ln>
            <a:solidFill>
              <a:schemeClr val="tx1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20" baseline="0">
          <a:ln>
            <a:solidFill>
              <a:schemeClr val="tx1">
                <a:alpha val="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source=images&amp;cd=&amp;cad=rja&amp;uact=8&amp;ved=2ahUKEwjbqrfggOrgAhXSLqYKHde0AI4QjRx6BAgBEAU&amp;url=http://www.oldagenews.co.kr/news/articleView.html?idxno=2656&amp;psig=AOvVaw2_jQ9nZt6NIYfaGBFotq9e&amp;ust=155184108760572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9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" name="모서리가 둥근 직사각형"/>
          <p:cNvSpPr/>
          <p:nvPr/>
        </p:nvSpPr>
        <p:spPr>
          <a:xfrm>
            <a:off x="6504710" y="1390098"/>
            <a:ext cx="1787236" cy="472287"/>
          </a:xfrm>
          <a:prstGeom prst="roundRect">
            <a:avLst>
              <a:gd name="adj" fmla="val 27442"/>
            </a:avLst>
          </a:prstGeom>
          <a:solidFill>
            <a:srgbClr val="626FB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624397" y="1479884"/>
            <a:ext cx="1632613" cy="348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en-US" altLang="ko-KR" b="1" dirty="0">
                <a:solidFill>
                  <a:schemeClr val="bg1"/>
                </a:solidFill>
              </a:rPr>
              <a:t>( </a:t>
            </a:r>
            <a:r>
              <a:rPr lang="ko-KR" altLang="en-US" b="1" dirty="0">
                <a:solidFill>
                  <a:schemeClr val="bg1"/>
                </a:solidFill>
              </a:rPr>
              <a:t>노인요양시설 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1</a:t>
            </a:r>
            <a:r>
              <a:rPr lang="en-US" altLang="ko-KR" sz="2000" spc="-12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. </a:t>
            </a: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노인인권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감수성 개념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101725" y="2452254"/>
            <a:ext cx="2244147" cy="1163781"/>
            <a:chOff x="1101725" y="2556163"/>
            <a:chExt cx="2244147" cy="1163781"/>
          </a:xfrm>
        </p:grpSpPr>
        <p:sp>
          <p:nvSpPr>
            <p:cNvPr id="8" name="도형"/>
            <p:cNvSpPr/>
            <p:nvPr/>
          </p:nvSpPr>
          <p:spPr>
            <a:xfrm>
              <a:off x="1101725" y="2556163"/>
              <a:ext cx="2244147" cy="1163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8914"/>
                  </a:lnTo>
                  <a:lnTo>
                    <a:pt x="1636" y="8914"/>
                  </a:lnTo>
                  <a:lnTo>
                    <a:pt x="1636" y="21600"/>
                  </a:lnTo>
                  <a:lnTo>
                    <a:pt x="19964" y="21600"/>
                  </a:lnTo>
                  <a:lnTo>
                    <a:pt x="19964" y="8914"/>
                  </a:lnTo>
                  <a:lnTo>
                    <a:pt x="21600" y="8914"/>
                  </a:lnTo>
                  <a:lnTo>
                    <a:pt x="10800" y="0"/>
                  </a:lnTo>
                  <a:close/>
                </a:path>
              </a:pathLst>
            </a:custGeom>
            <a:gradFill>
              <a:gsLst>
                <a:gs pos="0">
                  <a:srgbClr val="7C8EE2"/>
                </a:gs>
                <a:gs pos="51268">
                  <a:srgbClr val="6F7EC9"/>
                </a:gs>
                <a:gs pos="100000">
                  <a:srgbClr val="626FB0"/>
                </a:gs>
              </a:gsLst>
              <a:lin ang="5400000"/>
            </a:gra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pc="-120" dirty="0"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76689" y="2981144"/>
              <a:ext cx="109421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2400"/>
                </a:spcBef>
                <a:defRPr sz="3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ko-KR" altLang="en-US" sz="1800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해결의</a:t>
              </a:r>
              <a:endParaRPr lang="en-US" altLang="ko-KR" sz="1800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ko-KR" altLang="en-US" sz="1800" spc="-12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책임선택</a:t>
              </a:r>
              <a:endParaRPr lang="en-US" altLang="ko-KR" sz="1800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101725" y="3837934"/>
            <a:ext cx="2244147" cy="1163781"/>
            <a:chOff x="1101725" y="2556163"/>
            <a:chExt cx="2244147" cy="1163781"/>
          </a:xfrm>
        </p:grpSpPr>
        <p:sp>
          <p:nvSpPr>
            <p:cNvPr id="22" name="도형"/>
            <p:cNvSpPr/>
            <p:nvPr/>
          </p:nvSpPr>
          <p:spPr>
            <a:xfrm>
              <a:off x="1101725" y="2556163"/>
              <a:ext cx="2244147" cy="1163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8914"/>
                  </a:lnTo>
                  <a:lnTo>
                    <a:pt x="1636" y="8914"/>
                  </a:lnTo>
                  <a:lnTo>
                    <a:pt x="1636" y="21600"/>
                  </a:lnTo>
                  <a:lnTo>
                    <a:pt x="19964" y="21600"/>
                  </a:lnTo>
                  <a:lnTo>
                    <a:pt x="19964" y="8914"/>
                  </a:lnTo>
                  <a:lnTo>
                    <a:pt x="21600" y="8914"/>
                  </a:lnTo>
                  <a:lnTo>
                    <a:pt x="10800" y="0"/>
                  </a:lnTo>
                  <a:close/>
                </a:path>
              </a:pathLst>
            </a:custGeom>
            <a:gradFill>
              <a:gsLst>
                <a:gs pos="0">
                  <a:srgbClr val="7C8EE2"/>
                </a:gs>
                <a:gs pos="51268">
                  <a:srgbClr val="6F7EC9"/>
                </a:gs>
                <a:gs pos="100000">
                  <a:srgbClr val="626FB0"/>
                </a:gs>
              </a:gsLst>
              <a:lin ang="5400000"/>
            </a:gra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pc="-120" dirty="0">
                <a:latin typeface="+mj-ea"/>
                <a:ea typeface="+mj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76689" y="2981144"/>
              <a:ext cx="109421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2400"/>
                </a:spcBef>
                <a:defRPr sz="3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ko-KR" altLang="en-US" sz="1800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해결의</a:t>
              </a:r>
              <a:endParaRPr lang="en-US" altLang="ko-KR" sz="1800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ko-KR" altLang="en-US" sz="1800" spc="-12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책임선택</a:t>
              </a:r>
              <a:endParaRPr lang="en-US" altLang="ko-KR" sz="1800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1101725" y="5223614"/>
            <a:ext cx="2244147" cy="1163781"/>
            <a:chOff x="1101725" y="2556163"/>
            <a:chExt cx="2244147" cy="1163781"/>
          </a:xfrm>
        </p:grpSpPr>
        <p:sp>
          <p:nvSpPr>
            <p:cNvPr id="25" name="도형"/>
            <p:cNvSpPr/>
            <p:nvPr/>
          </p:nvSpPr>
          <p:spPr>
            <a:xfrm>
              <a:off x="1101725" y="2556163"/>
              <a:ext cx="2244147" cy="1163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8914"/>
                  </a:lnTo>
                  <a:lnTo>
                    <a:pt x="1636" y="8914"/>
                  </a:lnTo>
                  <a:lnTo>
                    <a:pt x="1636" y="21600"/>
                  </a:lnTo>
                  <a:lnTo>
                    <a:pt x="19964" y="21600"/>
                  </a:lnTo>
                  <a:lnTo>
                    <a:pt x="19964" y="8914"/>
                  </a:lnTo>
                  <a:lnTo>
                    <a:pt x="21600" y="8914"/>
                  </a:lnTo>
                  <a:lnTo>
                    <a:pt x="10800" y="0"/>
                  </a:lnTo>
                  <a:close/>
                </a:path>
              </a:pathLst>
            </a:custGeom>
            <a:gradFill>
              <a:gsLst>
                <a:gs pos="0">
                  <a:srgbClr val="7C8EE2"/>
                </a:gs>
                <a:gs pos="51268">
                  <a:srgbClr val="6F7EC9"/>
                </a:gs>
                <a:gs pos="100000">
                  <a:srgbClr val="626FB0"/>
                </a:gs>
              </a:gsLst>
              <a:lin ang="5400000"/>
            </a:gra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pc="-120" dirty="0"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76689" y="2981144"/>
              <a:ext cx="109421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2400"/>
                </a:spcBef>
                <a:defRPr sz="3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ko-KR" altLang="en-US" sz="1800" spc="-12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해결의</a:t>
              </a:r>
              <a:endParaRPr lang="en-US" altLang="ko-KR" sz="1800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ko-KR" altLang="en-US" sz="1800" spc="-12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책임선택</a:t>
              </a:r>
              <a:endParaRPr lang="en-US" altLang="ko-KR" sz="1800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13226" y="2954178"/>
            <a:ext cx="4656953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sz="1800" b="0" spc="-12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인권관련 문제를 해결할 책임을 선택</a:t>
            </a: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3226" y="4164805"/>
            <a:ext cx="4656953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sz="18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어떤 행동 선택이 가능하며 그 선택이 관련자들에게 미칠 영향을 이해</a:t>
            </a: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3226" y="5569297"/>
            <a:ext cx="4656953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sz="18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 문제가 게재되어 있는 상황을 인권관련 상황으로 </a:t>
            </a:r>
            <a:r>
              <a:rPr lang="ko-KR" altLang="en-US" sz="1800" b="0" spc="-12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지각</a:t>
            </a:r>
            <a:r>
              <a:rPr lang="en-US" altLang="ko-KR" sz="18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/</a:t>
            </a:r>
            <a:r>
              <a:rPr lang="ko-KR" altLang="en-US" sz="18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해석</a:t>
            </a:r>
            <a:endParaRPr sz="1800" b="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484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1029355" y="3366653"/>
            <a:ext cx="2160000" cy="2880000"/>
          </a:xfrm>
          <a:prstGeom prst="round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7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인권관련 상황으로 지각하고 해석</a:t>
            </a:r>
            <a:endParaRPr lang="en-US" altLang="ko-KR" sz="17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7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700" b="1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상황지각</a:t>
            </a:r>
            <a:r>
              <a:rPr lang="en-US" altLang="ko-KR" sz="17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altLang="ko-KR" sz="17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en-US" altLang="ko-KR" sz="17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ko-KR" altLang="en-US" sz="17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502392" y="3366653"/>
            <a:ext cx="2160000" cy="2880000"/>
          </a:xfrm>
          <a:prstGeom prst="round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그 상황에서 가능한 행동이 다른 관련된 사람들에게 어떠한 영향을 미칠지를</a:t>
            </a:r>
            <a:endParaRPr lang="en-US" altLang="ko-KR" sz="16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알며</a:t>
            </a:r>
            <a:r>
              <a:rPr lang="en-US" altLang="ko-KR" sz="16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altLang="ko-KR" sz="16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600" b="1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결과지각</a:t>
            </a:r>
            <a:r>
              <a:rPr lang="en-US" altLang="ko-KR" sz="16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)</a:t>
            </a:r>
            <a:endParaRPr lang="ko-KR" altLang="en-US" sz="16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975429" y="3366653"/>
            <a:ext cx="2160000" cy="2880000"/>
          </a:xfrm>
          <a:prstGeom prst="round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7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그 상황을 해결하기 위한 책임이 자신에게 있다고 인식하는 심리적 과정 </a:t>
            </a:r>
            <a:endParaRPr lang="en-US" altLang="ko-KR" sz="17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7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700" b="1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책임지각</a:t>
            </a:r>
            <a:r>
              <a:rPr lang="en-US" altLang="ko-KR" sz="17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ko-KR" altLang="en-US" sz="17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1. </a:t>
            </a: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노인인권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감수성 개념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" name="1"/>
          <p:cNvSpPr/>
          <p:nvPr/>
        </p:nvSpPr>
        <p:spPr>
          <a:xfrm>
            <a:off x="1659355" y="2515167"/>
            <a:ext cx="900000" cy="900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20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9" name="1"/>
          <p:cNvSpPr/>
          <p:nvPr/>
        </p:nvSpPr>
        <p:spPr>
          <a:xfrm>
            <a:off x="4132392" y="2515167"/>
            <a:ext cx="900000" cy="900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sz="20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1"/>
          <p:cNvSpPr/>
          <p:nvPr/>
        </p:nvSpPr>
        <p:spPr>
          <a:xfrm>
            <a:off x="6605429" y="2515167"/>
            <a:ext cx="900000" cy="900000"/>
          </a:xfrm>
          <a:prstGeom prst="ellipse">
            <a:avLst/>
          </a:prstGeom>
          <a:solidFill>
            <a:srgbClr val="626FB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n-US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sz="20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42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1) </a:t>
            </a: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상황지각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576759" y="2428042"/>
            <a:ext cx="2177516" cy="415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상황의 </a:t>
            </a:r>
            <a:r>
              <a:rPr lang="ko-KR" altLang="en-US" sz="2000" b="1" dirty="0" err="1">
                <a:solidFill>
                  <a:schemeClr val="bg1"/>
                </a:solidFill>
              </a:rPr>
              <a:t>인권지각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604891" y="3816642"/>
            <a:ext cx="1154976" cy="382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ko-KR" altLang="en-US" sz="2000" b="1" dirty="0"/>
              <a:t>상황인식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768562" y="4273184"/>
            <a:ext cx="5807291" cy="1141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2000" b="1" dirty="0"/>
              <a:t>“</a:t>
            </a:r>
            <a:r>
              <a:rPr lang="ko-KR" altLang="en-US" sz="2000" b="1" dirty="0"/>
              <a:t>식사시간인데 밥을 먹기 싫다고 해요</a:t>
            </a:r>
            <a:r>
              <a:rPr lang="en-US" altLang="ko-KR" sz="2000" b="1" dirty="0"/>
              <a:t>“</a:t>
            </a:r>
          </a:p>
          <a:p>
            <a:pPr algn="ctr">
              <a:lnSpc>
                <a:spcPct val="150000"/>
              </a:lnSpc>
            </a:pPr>
            <a:r>
              <a:rPr lang="ko-KR" altLang="en-US" sz="2000" b="1" dirty="0"/>
              <a:t>노인의 </a:t>
            </a:r>
            <a:r>
              <a:rPr lang="ko-KR" altLang="en-US" sz="2000" b="1" dirty="0" err="1"/>
              <a:t>건강권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자기결정권과 관련 된 문제임을 인식</a:t>
            </a:r>
          </a:p>
        </p:txBody>
      </p:sp>
    </p:spTree>
    <p:extLst>
      <p:ext uri="{BB962C8B-B14F-4D97-AF65-F5344CB8AC3E}">
        <p14:creationId xmlns:p14="http://schemas.microsoft.com/office/powerpoint/2010/main" val="27505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2) </a:t>
            </a: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결과지각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576759" y="2428042"/>
            <a:ext cx="2177516" cy="415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선택의 </a:t>
            </a:r>
            <a:r>
              <a:rPr lang="ko-KR" altLang="en-US" sz="2000" b="1" dirty="0" err="1">
                <a:solidFill>
                  <a:schemeClr val="bg1"/>
                </a:solidFill>
              </a:rPr>
              <a:t>효과인식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604891" y="3816642"/>
            <a:ext cx="1154976" cy="382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ko-KR" altLang="en-US" sz="2000" b="1" dirty="0" err="1"/>
              <a:t>효과인식</a:t>
            </a:r>
            <a:endParaRPr lang="ko-KR" altLang="en-US" sz="2000" b="1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530451" y="4273184"/>
            <a:ext cx="6283514" cy="16080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2000" b="1" dirty="0"/>
              <a:t>“</a:t>
            </a:r>
            <a:r>
              <a:rPr lang="ko-KR" altLang="en-US" sz="2000" b="1" dirty="0" err="1"/>
              <a:t>식사거무로</a:t>
            </a:r>
            <a:r>
              <a:rPr lang="ko-KR" altLang="en-US" sz="2000" b="1" dirty="0"/>
              <a:t> 영양섭취의 결핍이 생기면</a:t>
            </a:r>
            <a:r>
              <a:rPr lang="en-US" altLang="ko-KR" sz="2000" b="1" dirty="0"/>
              <a:t>?”</a:t>
            </a:r>
          </a:p>
          <a:p>
            <a:pPr algn="ctr">
              <a:lnSpc>
                <a:spcPct val="150000"/>
              </a:lnSpc>
            </a:pPr>
            <a:r>
              <a:rPr lang="en-US" altLang="ko-KR" sz="2000" b="1" dirty="0"/>
              <a:t>“</a:t>
            </a:r>
            <a:r>
              <a:rPr lang="ko-KR" altLang="en-US" sz="2000" b="1" dirty="0"/>
              <a:t>강제적으로 먹이면 자기결정권 침해</a:t>
            </a:r>
            <a:r>
              <a:rPr lang="en-US" altLang="ko-KR" sz="2000" b="1" dirty="0"/>
              <a:t>“</a:t>
            </a:r>
          </a:p>
          <a:p>
            <a:pPr algn="ctr">
              <a:lnSpc>
                <a:spcPct val="150000"/>
              </a:lnSpc>
            </a:pPr>
            <a:r>
              <a:rPr lang="en-US" altLang="ko-KR" sz="2000" b="1" dirty="0"/>
              <a:t>“</a:t>
            </a:r>
            <a:r>
              <a:rPr lang="ko-KR" altLang="en-US" sz="2000" b="1" dirty="0"/>
              <a:t>장기적으로 건강에 미칠 다양한 영향들의 가능성 고려</a:t>
            </a:r>
            <a:r>
              <a:rPr lang="en-US" altLang="ko-KR" sz="2000" b="1" dirty="0"/>
              <a:t>”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163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3) </a:t>
            </a: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책임지각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576759" y="2428042"/>
            <a:ext cx="2177516" cy="415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해결의 </a:t>
            </a:r>
            <a:r>
              <a:rPr lang="ko-KR" altLang="en-US" sz="2000" b="1" dirty="0" err="1">
                <a:solidFill>
                  <a:schemeClr val="bg1"/>
                </a:solidFill>
              </a:rPr>
              <a:t>책임선택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604891" y="3816642"/>
            <a:ext cx="1154976" cy="382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ko-KR" altLang="en-US" sz="2000" b="1" dirty="0" err="1"/>
              <a:t>책임선택</a:t>
            </a:r>
            <a:endParaRPr lang="ko-KR" altLang="en-US" sz="2000" b="1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768562" y="4273184"/>
            <a:ext cx="5807291" cy="15041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2000" b="1" dirty="0"/>
              <a:t>“</a:t>
            </a:r>
            <a:r>
              <a:rPr lang="ko-KR" altLang="en-US" sz="2000" b="1" dirty="0"/>
              <a:t>그럼 오늘은 </a:t>
            </a:r>
            <a:r>
              <a:rPr lang="en-US" altLang="ko-KR" sz="2000" b="1" dirty="0"/>
              <a:t>30</a:t>
            </a:r>
            <a:r>
              <a:rPr lang="ko-KR" altLang="en-US" sz="2000" b="1" dirty="0"/>
              <a:t>분 늦게 밥을 먹고</a:t>
            </a:r>
            <a:endParaRPr lang="en-US" altLang="ko-KR" sz="2000" b="1" dirty="0"/>
          </a:p>
          <a:p>
            <a:pPr algn="ctr">
              <a:lnSpc>
                <a:spcPct val="150000"/>
              </a:lnSpc>
            </a:pPr>
            <a:r>
              <a:rPr lang="ko-KR" altLang="en-US" sz="2000" b="1" dirty="0"/>
              <a:t>향후 일정한 시간에 식사를 할 수 있도록</a:t>
            </a:r>
            <a:endParaRPr lang="en-US" altLang="ko-KR" sz="2000" b="1" dirty="0"/>
          </a:p>
          <a:p>
            <a:pPr algn="ctr">
              <a:lnSpc>
                <a:spcPct val="150000"/>
              </a:lnSpc>
            </a:pPr>
            <a:r>
              <a:rPr lang="ko-KR" altLang="en-US" sz="2000" b="1" dirty="0"/>
              <a:t>상황을 설명하고 노인과 협의</a:t>
            </a:r>
            <a:r>
              <a:rPr lang="en-US" altLang="ko-KR" sz="2000" b="1" dirty="0"/>
              <a:t>＂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66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75709" y="4396497"/>
            <a:ext cx="5312915" cy="1606738"/>
          </a:xfrm>
        </p:spPr>
        <p:txBody>
          <a:bodyPr/>
          <a:lstStyle/>
          <a:p>
            <a:r>
              <a:rPr lang="en-US" altLang="ko-KR" dirty="0"/>
              <a:t>3</a:t>
            </a:r>
            <a:r>
              <a:rPr lang="en-US" altLang="ko-KR" dirty="0" smtClean="0"/>
              <a:t>. </a:t>
            </a:r>
            <a:r>
              <a:rPr lang="ko-KR" altLang="en-US" dirty="0" err="1"/>
              <a:t>노인인권</a:t>
            </a:r>
            <a:endParaRPr lang="en-US" altLang="ko-KR" dirty="0"/>
          </a:p>
          <a:p>
            <a:r>
              <a:rPr lang="ko-KR" altLang="en-US" dirty="0"/>
              <a:t>감수성 다가가기</a:t>
            </a:r>
          </a:p>
        </p:txBody>
      </p:sp>
    </p:spTree>
    <p:extLst>
      <p:ext uri="{BB962C8B-B14F-4D97-AF65-F5344CB8AC3E}">
        <p14:creationId xmlns:p14="http://schemas.microsoft.com/office/powerpoint/2010/main" val="36098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158371" y="3310180"/>
            <a:ext cx="4733272" cy="2732810"/>
          </a:xfrm>
          <a:prstGeom prst="roundRect">
            <a:avLst/>
          </a:prstGeom>
          <a:solidFill>
            <a:srgbClr val="FFF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20">
              <a:ln>
                <a:solidFill>
                  <a:schemeClr val="bg1">
                    <a:alpha val="0"/>
                  </a:schemeClr>
                </a:solidFill>
              </a:ln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31562" y="1442334"/>
            <a:ext cx="384064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457200" indent="-457200">
              <a:lnSpc>
                <a:spcPct val="100000"/>
              </a:lnSpc>
              <a:buAutoNum type="arabicPeriod"/>
            </a:pP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주요개념의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이해</a:t>
            </a:r>
            <a:endParaRPr lang="en-US" altLang="ko-KR"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00000"/>
              </a:lnSpc>
            </a:pPr>
            <a:r>
              <a:rPr lang="en-US" altLang="ko-KR" sz="20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  1) </a:t>
            </a:r>
            <a:r>
              <a:rPr lang="ko-KR" altLang="en-US" sz="20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고정관념</a:t>
            </a:r>
            <a:r>
              <a:rPr lang="en-US" altLang="ko-KR" sz="20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편견</a:t>
            </a:r>
            <a:r>
              <a:rPr lang="en-US" altLang="ko-KR" sz="20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b="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차별</a:t>
            </a:r>
            <a:endParaRPr lang="en-US" altLang="ko-KR" sz="2000" b="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068287" y="4134844"/>
            <a:ext cx="623455" cy="1134086"/>
          </a:xfrm>
          <a:prstGeom prst="rightArrow">
            <a:avLst/>
          </a:prstGeom>
          <a:solidFill>
            <a:srgbClr val="404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>
            <a:off x="3792679" y="4134844"/>
            <a:ext cx="623455" cy="1134086"/>
          </a:xfrm>
          <a:prstGeom prst="rightArrow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446825" y="3598719"/>
            <a:ext cx="2169210" cy="2206337"/>
          </a:xfrm>
          <a:prstGeom prst="round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20">
              <a:ln>
                <a:solidFill>
                  <a:schemeClr val="bg1">
                    <a:alpha val="0"/>
                  </a:schemeClr>
                </a:solidFill>
              </a:ln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592778" y="4384965"/>
            <a:ext cx="1080658" cy="602672"/>
          </a:xfrm>
          <a:prstGeom prst="roundRect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20" dirty="0">
                <a:ln>
                  <a:solidFill>
                    <a:schemeClr val="bg1">
                      <a:alpha val="0"/>
                    </a:schemeClr>
                  </a:solidFill>
                </a:ln>
              </a:rPr>
              <a:t>편견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868386" y="4384965"/>
            <a:ext cx="1080658" cy="602672"/>
          </a:xfrm>
          <a:prstGeom prst="roundRect">
            <a:avLst/>
          </a:prstGeom>
          <a:solidFill>
            <a:srgbClr val="404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20" dirty="0">
                <a:ln>
                  <a:solidFill>
                    <a:schemeClr val="bg1">
                      <a:alpha val="0"/>
                    </a:schemeClr>
                  </a:solidFill>
                </a:ln>
              </a:rPr>
              <a:t>차별</a:t>
            </a:r>
          </a:p>
        </p:txBody>
      </p:sp>
      <p:sp>
        <p:nvSpPr>
          <p:cNvPr id="15" name="타원 14"/>
          <p:cNvSpPr/>
          <p:nvPr/>
        </p:nvSpPr>
        <p:spPr>
          <a:xfrm>
            <a:off x="1648259" y="3765519"/>
            <a:ext cx="900000" cy="900000"/>
          </a:xfrm>
          <a:prstGeom prst="ellipse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고정관념</a:t>
            </a:r>
            <a:r>
              <a:rPr lang="en-US" altLang="ko-KR" sz="15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1</a:t>
            </a:r>
            <a:endParaRPr lang="ko-KR" altLang="en-US" sz="1500" b="1" spc="-12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1648259" y="4706344"/>
            <a:ext cx="900000" cy="900000"/>
          </a:xfrm>
          <a:prstGeom prst="ellipse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고정관념</a:t>
            </a:r>
            <a:r>
              <a:rPr lang="en-US" altLang="ko-KR" sz="15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</a:t>
            </a:r>
            <a:endParaRPr lang="ko-KR" altLang="en-US" sz="1500" b="1" spc="-12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469841" y="4235562"/>
            <a:ext cx="900000" cy="900000"/>
          </a:xfrm>
          <a:prstGeom prst="ellipse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고정관념</a:t>
            </a:r>
            <a:r>
              <a:rPr lang="en-US" altLang="ko-KR" sz="15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3</a:t>
            </a:r>
            <a:endParaRPr lang="ko-KR" altLang="en-US" sz="1500" b="1" spc="-12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62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3939194"/>
            <a:ext cx="6920346" cy="226314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17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2570796" y="2686372"/>
            <a:ext cx="3977485" cy="655551"/>
            <a:chOff x="2679213" y="2686373"/>
            <a:chExt cx="3551232" cy="655551"/>
          </a:xfrm>
        </p:grpSpPr>
        <p:sp>
          <p:nvSpPr>
            <p:cNvPr id="9" name="모서리가 둥근 직사각형"/>
            <p:cNvSpPr/>
            <p:nvPr/>
          </p:nvSpPr>
          <p:spPr>
            <a:xfrm>
              <a:off x="2679213" y="2686373"/>
              <a:ext cx="3551232" cy="655551"/>
            </a:xfrm>
            <a:prstGeom prst="roundRect">
              <a:avLst>
                <a:gd name="adj" fmla="val 6129"/>
              </a:avLst>
            </a:prstGeom>
            <a:solidFill>
              <a:srgbClr val="5E6FB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3" name="제목 1"/>
            <p:cNvSpPr txBox="1">
              <a:spLocks/>
            </p:cNvSpPr>
            <p:nvPr/>
          </p:nvSpPr>
          <p:spPr>
            <a:xfrm>
              <a:off x="2894591" y="2753909"/>
              <a:ext cx="3088324" cy="52047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altLang="ko-KR" sz="2200" b="1" dirty="0">
                  <a:solidFill>
                    <a:schemeClr val="bg1"/>
                  </a:solidFill>
                </a:rPr>
                <a:t>“</a:t>
              </a:r>
              <a:r>
                <a:rPr lang="ko-KR" altLang="en-US" sz="2200" b="1" dirty="0">
                  <a:solidFill>
                    <a:schemeClr val="bg1"/>
                  </a:solidFill>
                </a:rPr>
                <a:t>노인은 고집이 세다</a:t>
              </a:r>
              <a:r>
                <a:rPr lang="en-US" altLang="ko-KR" sz="2200" b="1" dirty="0">
                  <a:solidFill>
                    <a:schemeClr val="bg1"/>
                  </a:solidFill>
                </a:rPr>
                <a:t>.”</a:t>
              </a:r>
              <a:endParaRPr lang="ko-KR" altLang="en-US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제목 1"/>
          <p:cNvSpPr txBox="1">
            <a:spLocks/>
          </p:cNvSpPr>
          <p:nvPr/>
        </p:nvSpPr>
        <p:spPr>
          <a:xfrm>
            <a:off x="1685434" y="4526501"/>
            <a:ext cx="5807291" cy="1088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200" dirty="0"/>
              <a:t>우리가 갖고 있는 어떤 사회집단에 관한</a:t>
            </a:r>
            <a:endParaRPr lang="en-US" altLang="ko-KR" sz="2200" dirty="0"/>
          </a:p>
          <a:p>
            <a:pPr algn="ctr">
              <a:lnSpc>
                <a:spcPct val="150000"/>
              </a:lnSpc>
            </a:pPr>
            <a:r>
              <a:rPr lang="ko-KR" altLang="en-US" sz="2200" dirty="0"/>
              <a:t>지식</a:t>
            </a:r>
            <a:r>
              <a:rPr lang="en-US" altLang="ko-KR" sz="2200" dirty="0"/>
              <a:t>, </a:t>
            </a:r>
            <a:r>
              <a:rPr lang="ko-KR" altLang="en-US" sz="2200" dirty="0"/>
              <a:t>인상 등을 말함 </a:t>
            </a:r>
            <a:r>
              <a:rPr lang="en-US" altLang="ko-KR" sz="2200" dirty="0"/>
              <a:t>(“</a:t>
            </a:r>
            <a:r>
              <a:rPr lang="ko-KR" altLang="en-US" sz="2200" dirty="0"/>
              <a:t>인식</a:t>
            </a:r>
            <a:r>
              <a:rPr lang="en-US" altLang="ko-KR" sz="2200" dirty="0"/>
              <a:t>“)</a:t>
            </a:r>
            <a:endParaRPr lang="ko-KR" alt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고정관념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(stereotype)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391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831562" y="2250603"/>
            <a:ext cx="7401678" cy="4242271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18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1640026" y="2676074"/>
            <a:ext cx="5784750" cy="3391328"/>
            <a:chOff x="2715489" y="2722417"/>
            <a:chExt cx="5140038" cy="301336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" t="2674" r="10337" b="1065"/>
            <a:stretch/>
          </p:blipFill>
          <p:spPr bwMode="auto">
            <a:xfrm>
              <a:off x="2715489" y="2722417"/>
              <a:ext cx="2209802" cy="301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11607" r="12852" b="10850"/>
            <a:stretch/>
          </p:blipFill>
          <p:spPr bwMode="auto">
            <a:xfrm>
              <a:off x="4987636" y="2722417"/>
              <a:ext cx="2867891" cy="301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노인인권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감수성 개념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065459" y="1494008"/>
            <a:ext cx="2173007" cy="472287"/>
            <a:chOff x="6335625" y="1390098"/>
            <a:chExt cx="2173007" cy="472287"/>
          </a:xfrm>
        </p:grpSpPr>
        <p:sp>
          <p:nvSpPr>
            <p:cNvPr id="8" name="모서리가 둥근 직사각형"/>
            <p:cNvSpPr/>
            <p:nvPr/>
          </p:nvSpPr>
          <p:spPr>
            <a:xfrm>
              <a:off x="6340850" y="1390098"/>
              <a:ext cx="2162556" cy="472287"/>
            </a:xfrm>
            <a:prstGeom prst="roundRect">
              <a:avLst>
                <a:gd name="adj" fmla="val 27442"/>
              </a:avLst>
            </a:prstGeom>
            <a:solidFill>
              <a:srgbClr val="626FB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b="1" spc="-120" baseline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제목 1"/>
            <p:cNvSpPr txBox="1">
              <a:spLocks/>
            </p:cNvSpPr>
            <p:nvPr/>
          </p:nvSpPr>
          <p:spPr>
            <a:xfrm>
              <a:off x="6335625" y="1482061"/>
              <a:ext cx="2173007" cy="2883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 algn="ctr"/>
              <a:r>
                <a:rPr lang="ko-KR" altLang="en-US" b="1" dirty="0">
                  <a:solidFill>
                    <a:schemeClr val="bg1"/>
                  </a:solidFill>
                </a:rPr>
                <a:t>고정관념 </a:t>
              </a:r>
              <a:r>
                <a:rPr lang="en-US" altLang="ko-KR" b="1" dirty="0">
                  <a:solidFill>
                    <a:schemeClr val="bg1"/>
                  </a:solidFill>
                </a:rPr>
                <a:t>(stereotype)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5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4135582"/>
            <a:ext cx="6920346" cy="1870364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844808" y="2492886"/>
            <a:ext cx="5647917" cy="1042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rgbClr val="5E6FB5"/>
                </a:solidFill>
              </a:rPr>
              <a:t>“</a:t>
            </a:r>
            <a:r>
              <a:rPr lang="ko-KR" altLang="en-US" sz="2000" b="1" dirty="0">
                <a:solidFill>
                  <a:srgbClr val="5E6FB5"/>
                </a:solidFill>
              </a:rPr>
              <a:t>노인은 생산적이지 않고</a:t>
            </a:r>
            <a:r>
              <a:rPr lang="en-US" altLang="ko-KR" sz="2000" b="1" dirty="0">
                <a:solidFill>
                  <a:srgbClr val="5E6FB5"/>
                </a:solidFill>
              </a:rPr>
              <a:t>, </a:t>
            </a:r>
            <a:r>
              <a:rPr lang="ko-KR" altLang="en-US" sz="2000" b="1" dirty="0">
                <a:solidFill>
                  <a:srgbClr val="5E6FB5"/>
                </a:solidFill>
              </a:rPr>
              <a:t>경제적으로 의존적이다</a:t>
            </a:r>
            <a:r>
              <a:rPr lang="en-US" altLang="ko-KR" sz="2000" b="1" dirty="0">
                <a:solidFill>
                  <a:srgbClr val="5E6FB5"/>
                </a:solidFill>
              </a:rPr>
              <a:t>.”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rgbClr val="5E6FB5"/>
                </a:solidFill>
              </a:rPr>
              <a:t>“</a:t>
            </a:r>
            <a:r>
              <a:rPr lang="ko-KR" altLang="en-US" sz="2000" b="1" dirty="0">
                <a:solidFill>
                  <a:srgbClr val="5E6FB5"/>
                </a:solidFill>
              </a:rPr>
              <a:t>변화를 따라가지 못한다</a:t>
            </a:r>
            <a:r>
              <a:rPr lang="en-US" altLang="ko-KR" sz="2000" b="1" dirty="0">
                <a:solidFill>
                  <a:srgbClr val="5E6FB5"/>
                </a:solidFill>
              </a:rPr>
              <a:t>.”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rgbClr val="5E6FB5"/>
                </a:solidFill>
              </a:rPr>
              <a:t>“</a:t>
            </a:r>
            <a:r>
              <a:rPr lang="ko-KR" altLang="en-US" sz="2000" b="1" dirty="0">
                <a:solidFill>
                  <a:srgbClr val="5E6FB5"/>
                </a:solidFill>
              </a:rPr>
              <a:t>사회에 부담이 된다</a:t>
            </a:r>
            <a:r>
              <a:rPr lang="en-US" altLang="ko-KR" sz="2000" b="1" dirty="0">
                <a:solidFill>
                  <a:srgbClr val="5E6FB5"/>
                </a:solidFill>
              </a:rPr>
              <a:t>.”</a:t>
            </a:r>
            <a:endParaRPr lang="ko-KR" altLang="en-US" sz="2000" b="1" dirty="0">
              <a:solidFill>
                <a:srgbClr val="5E6FB5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85434" y="4526501"/>
            <a:ext cx="5807291" cy="1088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200" dirty="0"/>
              <a:t>노인에 대한 부정적</a:t>
            </a:r>
            <a:r>
              <a:rPr lang="en-US" altLang="ko-KR" sz="2200" dirty="0"/>
              <a:t>, </a:t>
            </a:r>
            <a:r>
              <a:rPr lang="ko-KR" altLang="en-US" sz="2200" dirty="0"/>
              <a:t>적대적인 인식은</a:t>
            </a:r>
            <a:endParaRPr lang="en-US" altLang="ko-KR" sz="2200" dirty="0"/>
          </a:p>
          <a:p>
            <a:pPr algn="ctr">
              <a:lnSpc>
                <a:spcPct val="150000"/>
              </a:lnSpc>
            </a:pPr>
            <a:r>
              <a:rPr lang="ko-KR" altLang="en-US" sz="2200" dirty="0"/>
              <a:t>노인 차별을 정당화함</a:t>
            </a:r>
            <a:r>
              <a:rPr lang="en-US" altLang="ko-KR" sz="2200" dirty="0"/>
              <a:t>.</a:t>
            </a:r>
            <a:endParaRPr lang="ko-KR" alt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노인차별을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합리화하는 고정관념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514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10" name="학습목표…"/>
          <p:cNvSpPr txBox="1">
            <a:spLocks/>
          </p:cNvSpPr>
          <p:nvPr/>
        </p:nvSpPr>
        <p:spPr>
          <a:xfrm>
            <a:off x="783637" y="2301912"/>
            <a:ext cx="7737079" cy="418778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SzPct val="100000"/>
              <a:buFont typeface="Arial"/>
              <a:buChar char="•"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학습목표 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노인 인권 감수성 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구성 요소를 살펴보고 명확히 이해한다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.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노인 인권 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감수성을 이해하고 적용한다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. 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돌봄공간에서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 </a:t>
            </a:r>
            <a:r>
              <a:rPr lang="ko-KR" altLang="en-US" sz="2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노인 인권 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감수성을 적용한다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.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  <a:cs typeface="Helvetica"/>
              <a:sym typeface="Helvetic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100000"/>
              <a:buFont typeface="Arial"/>
              <a:buChar char="•"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학습내용 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노인 인권 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감수성 이해 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노인 인권 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감수성 다가가기 </a:t>
            </a: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돌봄공간에서의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 </a:t>
            </a:r>
            <a:r>
              <a:rPr lang="ko-KR" altLang="en-US" sz="20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노인 인권 </a:t>
            </a:r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감수성 이슈 </a:t>
            </a:r>
          </a:p>
        </p:txBody>
      </p:sp>
    </p:spTree>
    <p:extLst>
      <p:ext uri="{BB962C8B-B14F-4D97-AF65-F5344CB8AC3E}">
        <p14:creationId xmlns:p14="http://schemas.microsoft.com/office/powerpoint/2010/main" val="15995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3939194"/>
            <a:ext cx="6920346" cy="226314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9" name="모서리가 둥근 직사각형"/>
          <p:cNvSpPr/>
          <p:nvPr/>
        </p:nvSpPr>
        <p:spPr>
          <a:xfrm>
            <a:off x="1122216" y="2686372"/>
            <a:ext cx="6920345" cy="655551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722744" y="2753908"/>
            <a:ext cx="5719293" cy="5204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ko-KR" sz="2200" b="1" dirty="0">
                <a:solidFill>
                  <a:schemeClr val="bg1"/>
                </a:solidFill>
              </a:rPr>
              <a:t>“</a:t>
            </a:r>
            <a:r>
              <a:rPr lang="ko-KR" altLang="en-US" sz="2200" b="1" dirty="0">
                <a:solidFill>
                  <a:schemeClr val="bg1"/>
                </a:solidFill>
              </a:rPr>
              <a:t>노인은 고집이 세기 때문에 함께하기 싫다</a:t>
            </a:r>
            <a:r>
              <a:rPr lang="en-US" altLang="ko-KR" sz="2200" b="1" dirty="0">
                <a:solidFill>
                  <a:schemeClr val="bg1"/>
                </a:solidFill>
              </a:rPr>
              <a:t>.”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85434" y="4526501"/>
            <a:ext cx="5807291" cy="1088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200" dirty="0"/>
              <a:t>특정집단의 성원이라는 이유 만으로</a:t>
            </a:r>
            <a:endParaRPr lang="en-US" altLang="ko-KR" sz="2200" dirty="0"/>
          </a:p>
          <a:p>
            <a:pPr algn="ctr">
              <a:lnSpc>
                <a:spcPct val="150000"/>
              </a:lnSpc>
            </a:pPr>
            <a:r>
              <a:rPr lang="ko-KR" altLang="en-US" sz="2200" dirty="0"/>
              <a:t>상대방을 평가하여 지니고 있는 </a:t>
            </a:r>
            <a:r>
              <a:rPr lang="en-US" altLang="ko-KR" sz="2200" dirty="0"/>
              <a:t>“</a:t>
            </a:r>
            <a:r>
              <a:rPr lang="ko-KR" altLang="en-US" sz="2200" dirty="0"/>
              <a:t>태도</a:t>
            </a:r>
            <a:r>
              <a:rPr lang="en-US" altLang="ko-KR" sz="2200" dirty="0"/>
              <a:t>＂</a:t>
            </a:r>
            <a:endParaRPr lang="ko-KR" alt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편견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(prejudice)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660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9" name="모서리가 둥근 직사각형"/>
          <p:cNvSpPr/>
          <p:nvPr/>
        </p:nvSpPr>
        <p:spPr>
          <a:xfrm>
            <a:off x="1122217" y="2686372"/>
            <a:ext cx="6920349" cy="655551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122218" y="2753908"/>
            <a:ext cx="6920345" cy="5204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chemeClr val="bg1"/>
                </a:solidFill>
              </a:rPr>
              <a:t>노인은 </a:t>
            </a:r>
            <a:r>
              <a:rPr lang="ko-KR" altLang="en-US" sz="2200" b="1" dirty="0" err="1">
                <a:solidFill>
                  <a:schemeClr val="bg1"/>
                </a:solidFill>
              </a:rPr>
              <a:t>빈곤하거나</a:t>
            </a:r>
            <a:r>
              <a:rPr lang="en-US" altLang="ko-KR" sz="2200" b="1" dirty="0">
                <a:solidFill>
                  <a:schemeClr val="bg1"/>
                </a:solidFill>
              </a:rPr>
              <a:t>, </a:t>
            </a:r>
            <a:r>
              <a:rPr lang="ko-KR" altLang="en-US" sz="2200" b="1" dirty="0">
                <a:solidFill>
                  <a:schemeClr val="bg1"/>
                </a:solidFill>
              </a:rPr>
              <a:t>무례</a:t>
            </a:r>
            <a:r>
              <a:rPr lang="en-US" altLang="ko-KR" sz="2200" b="1" dirty="0">
                <a:solidFill>
                  <a:schemeClr val="bg1"/>
                </a:solidFill>
              </a:rPr>
              <a:t>(</a:t>
            </a:r>
            <a:r>
              <a:rPr lang="ko-KR" altLang="en-US" sz="2200" b="1" dirty="0">
                <a:solidFill>
                  <a:schemeClr val="bg1"/>
                </a:solidFill>
              </a:rPr>
              <a:t>폭력적</a:t>
            </a:r>
            <a:r>
              <a:rPr lang="en-US" altLang="ko-KR" sz="2200" b="1" dirty="0">
                <a:solidFill>
                  <a:schemeClr val="bg1"/>
                </a:solidFill>
              </a:rPr>
              <a:t>)</a:t>
            </a:r>
            <a:r>
              <a:rPr lang="ko-KR" altLang="en-US" sz="2200" b="1" dirty="0">
                <a:solidFill>
                  <a:schemeClr val="bg1"/>
                </a:solidFill>
              </a:rPr>
              <a:t>하거나</a:t>
            </a:r>
            <a:r>
              <a:rPr lang="en-US" altLang="ko-KR" sz="2200" b="1" dirty="0">
                <a:solidFill>
                  <a:schemeClr val="bg1"/>
                </a:solidFill>
              </a:rPr>
              <a:t>, </a:t>
            </a:r>
            <a:r>
              <a:rPr lang="ko-KR" altLang="en-US" sz="2200" b="1" dirty="0">
                <a:solidFill>
                  <a:schemeClr val="bg1"/>
                </a:solidFill>
              </a:rPr>
              <a:t>또는 미쳤거나</a:t>
            </a:r>
            <a:r>
              <a:rPr lang="en-US" altLang="ko-KR" sz="2200" b="1" dirty="0">
                <a:solidFill>
                  <a:schemeClr val="bg1"/>
                </a:solidFill>
              </a:rPr>
              <a:t>….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편견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(prejudice)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122218" y="3719945"/>
            <a:ext cx="6920346" cy="2217902"/>
            <a:chOff x="1205345" y="3659591"/>
            <a:chExt cx="8280229" cy="2278256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xmlns="" id="{CD8877D8-68F4-478A-83C8-3C7480BE9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45" y="3659591"/>
              <a:ext cx="3835447" cy="2278256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xmlns="" id="{B4E43FEA-9650-447F-84FE-4AE5558C3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445" t="36000" r="24800" b="44400"/>
            <a:stretch/>
          </p:blipFill>
          <p:spPr>
            <a:xfrm>
              <a:off x="5040792" y="3659591"/>
              <a:ext cx="4444782" cy="2278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4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3939194"/>
            <a:ext cx="6920346" cy="226314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9" name="모서리가 둥근 직사각형"/>
          <p:cNvSpPr/>
          <p:nvPr/>
        </p:nvSpPr>
        <p:spPr>
          <a:xfrm>
            <a:off x="1122217" y="2241270"/>
            <a:ext cx="6920346" cy="1545755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722744" y="2339153"/>
            <a:ext cx="5719293" cy="13499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ko-KR" sz="2200" b="1" dirty="0">
                <a:solidFill>
                  <a:schemeClr val="bg1"/>
                </a:solidFill>
              </a:rPr>
              <a:t>“</a:t>
            </a:r>
            <a:r>
              <a:rPr lang="ko-KR" altLang="en-US" sz="2200" b="1" dirty="0">
                <a:solidFill>
                  <a:schemeClr val="bg1"/>
                </a:solidFill>
              </a:rPr>
              <a:t>노인은 고집이 세기 때문에 의사결정을 할 때 방해가 된다고 생각해 의사를 묻지 않고 의사결정에서 배제하는 것은 노인에 대한 차별이다</a:t>
            </a:r>
            <a:r>
              <a:rPr lang="en-US" altLang="ko-KR" sz="2200" b="1" dirty="0">
                <a:solidFill>
                  <a:schemeClr val="bg1"/>
                </a:solidFill>
              </a:rPr>
              <a:t>.”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85434" y="4526501"/>
            <a:ext cx="5807291" cy="1088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200" dirty="0"/>
              <a:t>편견을 토대로 타 집단을 구분하여 불이익을 주는 실제 </a:t>
            </a:r>
            <a:r>
              <a:rPr lang="en-US" altLang="ko-KR" sz="2200" dirty="0"/>
              <a:t>“</a:t>
            </a:r>
            <a:r>
              <a:rPr lang="ko-KR" altLang="en-US" sz="2200" dirty="0"/>
              <a:t>행동</a:t>
            </a:r>
            <a:r>
              <a:rPr lang="en-US" altLang="ko-KR" sz="2200" dirty="0"/>
              <a:t>”</a:t>
            </a:r>
            <a:r>
              <a:rPr lang="ko-KR" altLang="en-US" sz="2200" dirty="0"/>
              <a:t>을 의미하는 부정적인 용어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차별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(discrimination)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385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3939194"/>
            <a:ext cx="6920346" cy="226314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9" name="모서리가 둥근 직사각형"/>
          <p:cNvSpPr/>
          <p:nvPr/>
        </p:nvSpPr>
        <p:spPr>
          <a:xfrm>
            <a:off x="1122217" y="2241270"/>
            <a:ext cx="6920346" cy="1545755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722744" y="2753908"/>
            <a:ext cx="5719293" cy="5204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2200" b="1">
                <a:solidFill>
                  <a:schemeClr val="bg1"/>
                </a:solidFill>
              </a:rPr>
              <a:t>차별의 정의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395069" y="4106568"/>
            <a:ext cx="6388020" cy="19283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200" dirty="0"/>
              <a:t>사람들 사이에 존재하는 다양한 차이를 서열화</a:t>
            </a:r>
            <a:r>
              <a:rPr lang="en-US" altLang="ko-KR" sz="2200" dirty="0"/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200" dirty="0"/>
              <a:t>그 차이를 이유로 분리</a:t>
            </a:r>
            <a:r>
              <a:rPr lang="en-US" altLang="ko-KR" sz="2200" dirty="0"/>
              <a:t>, </a:t>
            </a:r>
            <a:r>
              <a:rPr lang="ko-KR" altLang="en-US" sz="2200" dirty="0"/>
              <a:t>배제</a:t>
            </a:r>
            <a:r>
              <a:rPr lang="en-US" altLang="ko-KR" sz="2200" dirty="0"/>
              <a:t>, </a:t>
            </a:r>
            <a:r>
              <a:rPr lang="ko-KR" altLang="en-US" sz="2200" dirty="0"/>
              <a:t>구별</a:t>
            </a:r>
            <a:r>
              <a:rPr lang="en-US" altLang="ko-KR" sz="2200" dirty="0"/>
              <a:t>, </a:t>
            </a:r>
            <a:r>
              <a:rPr lang="ko-KR" altLang="en-US" sz="2200" dirty="0"/>
              <a:t>불리한 대우 혹은</a:t>
            </a:r>
            <a:endParaRPr lang="en-US" altLang="ko-KR" sz="2200" dirty="0"/>
          </a:p>
          <a:p>
            <a:pPr algn="ctr">
              <a:lnSpc>
                <a:spcPct val="150000"/>
              </a:lnSpc>
            </a:pPr>
            <a:r>
              <a:rPr lang="ko-KR" altLang="en-US" sz="2200" dirty="0"/>
              <a:t>우대를 하는 것</a:t>
            </a:r>
            <a:r>
              <a:rPr lang="en-US" altLang="ko-KR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73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차별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(discrimination)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4709166" y="2821994"/>
            <a:ext cx="2937362" cy="2937362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1369451" y="2821994"/>
            <a:ext cx="2937362" cy="29373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21001" r="52680" b="11531"/>
          <a:stretch/>
        </p:blipFill>
        <p:spPr bwMode="auto">
          <a:xfrm>
            <a:off x="1560604" y="3099135"/>
            <a:ext cx="2555056" cy="238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21071" r="14968" b="17721"/>
          <a:stretch/>
        </p:blipFill>
        <p:spPr bwMode="auto">
          <a:xfrm>
            <a:off x="4845646" y="3099135"/>
            <a:ext cx="2634018" cy="240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8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3626428" y="6156393"/>
            <a:ext cx="4921933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900" kern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http://www.knnews.co.kr/news/articleView.php?idxno=893282</a:t>
            </a:r>
            <a:endParaRPr lang="ko-KR" altLang="en-US" sz="900" kern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511596" y="1732487"/>
            <a:ext cx="2144670" cy="110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통장</a:t>
            </a:r>
            <a:endParaRPr lang="en-US" altLang="ko-KR" b="1" dirty="0">
              <a:latin typeface="+mj-ea"/>
              <a:ea typeface="+mj-ea"/>
              <a:cs typeface="나눔고딕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나이 제한은</a:t>
            </a:r>
            <a:endParaRPr lang="en-US" altLang="ko-KR" b="1" dirty="0">
              <a:latin typeface="+mj-ea"/>
              <a:ea typeface="+mj-ea"/>
              <a:cs typeface="나눔고딕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차별</a:t>
            </a:r>
            <a:r>
              <a:rPr lang="en-US" altLang="ko-KR" b="1" dirty="0">
                <a:latin typeface="+mj-ea"/>
                <a:ea typeface="+mj-ea"/>
                <a:cs typeface="나눔고딕"/>
              </a:rPr>
              <a:t>?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xmlns="" id="{BB2CFA2B-49F7-4A23-BBCB-3CF0649EE6B4}"/>
              </a:ext>
            </a:extLst>
          </p:cNvPr>
          <p:cNvSpPr txBox="1"/>
          <p:nvPr/>
        </p:nvSpPr>
        <p:spPr>
          <a:xfrm>
            <a:off x="728834" y="4371409"/>
            <a:ext cx="2499918" cy="400110"/>
          </a:xfrm>
          <a:prstGeom prst="rect">
            <a:avLst/>
          </a:prstGeom>
          <a:solidFill>
            <a:srgbClr val="5E6FB5"/>
          </a:solidFill>
          <a:effectLst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000" b="1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야간업무</a:t>
            </a:r>
            <a:r>
              <a:rPr lang="ko-KR" altLang="en-US" sz="20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수행해야</a:t>
            </a:r>
            <a:r>
              <a:rPr lang="en-US" altLang="ko-KR" sz="20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…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xmlns="" id="{5797A367-DA90-455E-8D78-F92AE157405F}"/>
              </a:ext>
            </a:extLst>
          </p:cNvPr>
          <p:cNvSpPr txBox="1"/>
          <p:nvPr/>
        </p:nvSpPr>
        <p:spPr>
          <a:xfrm>
            <a:off x="728834" y="4911761"/>
            <a:ext cx="2499918" cy="400110"/>
          </a:xfrm>
          <a:prstGeom prst="rect">
            <a:avLst/>
          </a:prstGeom>
          <a:solidFill>
            <a:srgbClr val="5E6FB5"/>
          </a:solidFill>
          <a:effectLst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0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긴급상황 대처해야</a:t>
            </a:r>
            <a:r>
              <a:rPr lang="en-US" altLang="ko-KR" sz="20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…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xmlns="" id="{1EEEE6BF-7452-4F50-AD3A-78F3FA33F6BB}"/>
              </a:ext>
            </a:extLst>
          </p:cNvPr>
          <p:cNvSpPr txBox="1"/>
          <p:nvPr/>
        </p:nvSpPr>
        <p:spPr>
          <a:xfrm>
            <a:off x="728834" y="5452113"/>
            <a:ext cx="2499918" cy="400110"/>
          </a:xfrm>
          <a:prstGeom prst="rect">
            <a:avLst/>
          </a:prstGeom>
          <a:solidFill>
            <a:srgbClr val="5E6FB5"/>
          </a:solidFill>
          <a:effectLst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0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그래서 </a:t>
            </a:r>
            <a:r>
              <a:rPr lang="ko-KR" altLang="en-US" sz="2000" b="1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젊어야</a:t>
            </a:r>
            <a:r>
              <a:rPr lang="en-US" altLang="ko-KR" sz="20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…?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571116" y="1384245"/>
            <a:ext cx="4876800" cy="4772148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659142" y="1467942"/>
            <a:ext cx="4700749" cy="4604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BE51F2F-69F5-44B2-BC22-5DF1D548C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16" y="1384245"/>
            <a:ext cx="4876800" cy="477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8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3939194"/>
            <a:ext cx="6920346" cy="226314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9" name="모서리가 둥근 직사각형"/>
          <p:cNvSpPr/>
          <p:nvPr/>
        </p:nvSpPr>
        <p:spPr>
          <a:xfrm>
            <a:off x="1122217" y="3241493"/>
            <a:ext cx="6920346" cy="545532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722744" y="3245561"/>
            <a:ext cx="5719293" cy="5373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ko-KR" sz="2200" b="1" dirty="0">
                <a:solidFill>
                  <a:schemeClr val="bg1"/>
                </a:solidFill>
              </a:rPr>
              <a:t>“</a:t>
            </a:r>
            <a:r>
              <a:rPr lang="ko-KR" altLang="en-US" sz="2200" b="1" dirty="0">
                <a:solidFill>
                  <a:schemeClr val="bg1"/>
                </a:solidFill>
              </a:rPr>
              <a:t>간병인 모집 시 임의적인 나이 제한은 차별</a:t>
            </a:r>
            <a:r>
              <a:rPr lang="en-US" altLang="ko-KR" sz="2200" b="1" dirty="0">
                <a:solidFill>
                  <a:schemeClr val="bg1"/>
                </a:solidFill>
              </a:rPr>
              <a:t>.”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395069" y="3939195"/>
            <a:ext cx="6388020" cy="22631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dirty="0"/>
              <a:t>진정인</a:t>
            </a:r>
            <a:r>
              <a:rPr lang="en-US" altLang="ko-KR" sz="1800" dirty="0"/>
              <a:t>(</a:t>
            </a:r>
            <a:r>
              <a:rPr lang="ko-KR" altLang="en-US" sz="1800" dirty="0"/>
              <a:t>당시 </a:t>
            </a:r>
            <a:r>
              <a:rPr lang="en-US" altLang="ko-KR" sz="1800" dirty="0"/>
              <a:t>69</a:t>
            </a:r>
            <a:r>
              <a:rPr lang="ko-KR" altLang="en-US" sz="1800" dirty="0"/>
              <a:t>세</a:t>
            </a:r>
            <a:r>
              <a:rPr lang="en-US" altLang="ko-KR" sz="1800" dirty="0"/>
              <a:t>)</a:t>
            </a:r>
            <a:r>
              <a:rPr lang="ko-KR" altLang="en-US" sz="1800" dirty="0"/>
              <a:t>은 </a:t>
            </a:r>
            <a:r>
              <a:rPr lang="en-US" altLang="ko-KR" sz="1800" dirty="0"/>
              <a:t>1</a:t>
            </a:r>
            <a:r>
              <a:rPr lang="ko-KR" altLang="en-US" sz="1800" dirty="0"/>
              <a:t>급 </a:t>
            </a:r>
            <a:r>
              <a:rPr lang="ko-KR" altLang="en-US" sz="1800" dirty="0" err="1"/>
              <a:t>요양사</a:t>
            </a:r>
            <a:r>
              <a:rPr lang="ko-KR" altLang="en-US" sz="1800" dirty="0"/>
              <a:t> 자격증이 있어 간병고용협회에 가입하려고 하였으나</a:t>
            </a:r>
            <a:r>
              <a:rPr lang="en-US" altLang="ko-KR" sz="1800" dirty="0"/>
              <a:t>, </a:t>
            </a:r>
            <a:r>
              <a:rPr lang="ko-KR" altLang="en-US" sz="1800" dirty="0"/>
              <a:t>나이가 많다는 이유로 거절 당했다</a:t>
            </a:r>
            <a:r>
              <a:rPr lang="en-US" altLang="ko-KR" sz="1800" dirty="0"/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dirty="0" err="1"/>
              <a:t>간경인의</a:t>
            </a:r>
            <a:r>
              <a:rPr lang="ko-KR" altLang="en-US" sz="1800" dirty="0"/>
              <a:t> 경우 </a:t>
            </a:r>
            <a:r>
              <a:rPr lang="en-US" altLang="ko-KR" sz="1800" dirty="0"/>
              <a:t>‘</a:t>
            </a:r>
            <a:r>
              <a:rPr lang="ko-KR" altLang="en-US" sz="1800" dirty="0" err="1"/>
              <a:t>준고령자</a:t>
            </a:r>
            <a:r>
              <a:rPr lang="en-US" altLang="ko-KR" sz="1800" dirty="0"/>
              <a:t>.</a:t>
            </a:r>
            <a:r>
              <a:rPr lang="ko-KR" altLang="en-US" sz="1800" dirty="0"/>
              <a:t>고령자 우선고용직종</a:t>
            </a:r>
            <a:r>
              <a:rPr lang="en-US" altLang="ko-KR" sz="1800" dirty="0"/>
              <a:t>’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dirty="0" err="1"/>
              <a:t>준고령자</a:t>
            </a:r>
            <a:r>
              <a:rPr lang="en-US" altLang="ko-KR" sz="1800" dirty="0"/>
              <a:t>: 50</a:t>
            </a:r>
            <a:r>
              <a:rPr lang="ko-KR" altLang="en-US" sz="1800" dirty="0"/>
              <a:t>세 이상 </a:t>
            </a:r>
            <a:r>
              <a:rPr lang="en-US" altLang="ko-KR" sz="1800" dirty="0"/>
              <a:t>55</a:t>
            </a:r>
            <a:r>
              <a:rPr lang="ko-KR" altLang="en-US" sz="1800" dirty="0"/>
              <a:t>세 미만</a:t>
            </a:r>
            <a:endParaRPr lang="en-US" altLang="ko-KR" sz="1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800" dirty="0"/>
              <a:t>고령자</a:t>
            </a:r>
            <a:r>
              <a:rPr lang="en-US" altLang="ko-KR" sz="1800" dirty="0"/>
              <a:t>: 55</a:t>
            </a:r>
            <a:r>
              <a:rPr lang="ko-KR" altLang="en-US" sz="1800" dirty="0"/>
              <a:t>세 이상인 사람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차별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(discrimination)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0EFBCB52-BACF-47B3-A2FF-6E751CE1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760" y="566654"/>
            <a:ext cx="2687802" cy="26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9" name="모서리가 둥근 직사각형"/>
          <p:cNvSpPr/>
          <p:nvPr/>
        </p:nvSpPr>
        <p:spPr>
          <a:xfrm>
            <a:off x="831563" y="2087586"/>
            <a:ext cx="7474238" cy="1455307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709036" y="2087584"/>
            <a:ext cx="5719293" cy="1455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2200" dirty="0">
                <a:solidFill>
                  <a:schemeClr val="bg1"/>
                </a:solidFill>
              </a:rPr>
              <a:t>나이가 듦에 따라 사람의 매력</a:t>
            </a:r>
            <a:r>
              <a:rPr lang="en-US" altLang="ko-KR" sz="2200" dirty="0">
                <a:solidFill>
                  <a:schemeClr val="bg1"/>
                </a:solidFill>
              </a:rPr>
              <a:t>, </a:t>
            </a:r>
            <a:r>
              <a:rPr lang="ko-KR" altLang="en-US" sz="2200" dirty="0">
                <a:solidFill>
                  <a:schemeClr val="bg1"/>
                </a:solidFill>
              </a:rPr>
              <a:t>지적</a:t>
            </a:r>
            <a:r>
              <a:rPr lang="en-US" altLang="ko-KR" sz="2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+mj-ea"/>
              </a:rPr>
              <a:t> · </a:t>
            </a:r>
            <a:r>
              <a:rPr lang="ko-KR" altLang="en-US" sz="2200" dirty="0">
                <a:solidFill>
                  <a:schemeClr val="bg1"/>
                </a:solidFill>
              </a:rPr>
              <a:t>성적 능력</a:t>
            </a:r>
            <a:r>
              <a:rPr lang="en-US" altLang="ko-KR" sz="2200" dirty="0">
                <a:solidFill>
                  <a:schemeClr val="bg1"/>
                </a:solidFill>
              </a:rPr>
              <a:t>, </a:t>
            </a:r>
            <a:r>
              <a:rPr lang="ko-KR" altLang="en-US" sz="2200" dirty="0">
                <a:solidFill>
                  <a:schemeClr val="bg1"/>
                </a:solidFill>
              </a:rPr>
              <a:t>생산성 등에 떨어진다는 믿음을 근거로</a:t>
            </a:r>
            <a:r>
              <a:rPr lang="en-US" altLang="ko-KR" sz="2200" dirty="0">
                <a:solidFill>
                  <a:schemeClr val="bg1"/>
                </a:solidFill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chemeClr val="bg1"/>
                </a:solidFill>
              </a:rPr>
              <a:t>나이든 사람들에게 가해지는 편견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에이지즘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/ AGEISM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563" y="3848100"/>
            <a:ext cx="747423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47899" y="5631850"/>
            <a:ext cx="3641568" cy="657894"/>
          </a:xfrm>
          <a:prstGeom prst="rect">
            <a:avLst/>
          </a:prstGeom>
        </p:spPr>
      </p:pic>
      <p:sp>
        <p:nvSpPr>
          <p:cNvPr id="13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6627255" y="6156393"/>
            <a:ext cx="1741099" cy="2854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https://url.kr/gaE7c3</a:t>
            </a:r>
            <a:endParaRPr lang="ko-KR" altLang="en-US" sz="900" kern="10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81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6947046" y="6156393"/>
            <a:ext cx="1741099" cy="2854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https://url.kr/rMeusD</a:t>
            </a:r>
            <a:endParaRPr lang="ko-KR" altLang="en-US" sz="900" kern="10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" name="Picture 2" descr="관련 이미지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76" y="1732487"/>
            <a:ext cx="5879490" cy="41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내용 개체 틀 2"/>
          <p:cNvSpPr txBox="1">
            <a:spLocks/>
          </p:cNvSpPr>
          <p:nvPr/>
        </p:nvSpPr>
        <p:spPr>
          <a:xfrm>
            <a:off x="511596" y="1732487"/>
            <a:ext cx="2144670" cy="110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약자에</a:t>
            </a:r>
            <a:r>
              <a:rPr lang="ko-KR" altLang="en-US" b="1" dirty="0">
                <a:latin typeface="+mj-ea"/>
                <a:ea typeface="+mj-ea"/>
              </a:rPr>
              <a:t> 대한</a:t>
            </a:r>
            <a:endParaRPr lang="en-US" altLang="ko-KR" b="1" dirty="0"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차별적 관점</a:t>
            </a:r>
            <a:endParaRPr lang="en-US" altLang="ko-KR" b="1" dirty="0">
              <a:latin typeface="+mj-ea"/>
              <a:ea typeface="+mj-ea"/>
              <a:cs typeface="나눔고딕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xmlns="" id="{BB2CFA2B-49F7-4A23-BBCB-3CF0649EE6B4}"/>
              </a:ext>
            </a:extLst>
          </p:cNvPr>
          <p:cNvSpPr txBox="1"/>
          <p:nvPr/>
        </p:nvSpPr>
        <p:spPr>
          <a:xfrm>
            <a:off x="545719" y="4356021"/>
            <a:ext cx="2066048" cy="430887"/>
          </a:xfrm>
          <a:prstGeom prst="rect">
            <a:avLst/>
          </a:prstGeom>
          <a:solidFill>
            <a:srgbClr val="5E6FB5"/>
          </a:solidFill>
          <a:effectLst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ko-KR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‘1</a:t>
            </a:r>
            <a:r>
              <a:rPr lang="ko-KR" altLang="en-US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초에 </a:t>
            </a:r>
            <a:r>
              <a:rPr lang="en-US" altLang="ko-KR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1m’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xmlns="" id="{5797A367-DA90-455E-8D78-F92AE157405F}"/>
              </a:ext>
            </a:extLst>
          </p:cNvPr>
          <p:cNvSpPr txBox="1"/>
          <p:nvPr/>
        </p:nvSpPr>
        <p:spPr>
          <a:xfrm>
            <a:off x="545719" y="4896373"/>
            <a:ext cx="2066048" cy="430887"/>
          </a:xfrm>
          <a:prstGeom prst="rect">
            <a:avLst/>
          </a:prstGeom>
          <a:solidFill>
            <a:srgbClr val="5E6FB5"/>
          </a:solidFill>
          <a:effectLst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200" b="1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평균길이</a:t>
            </a:r>
            <a:r>
              <a:rPr lang="ko-KR" altLang="en-US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20m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xmlns="" id="{1EEEE6BF-7452-4F50-AD3A-78F3FA33F6BB}"/>
              </a:ext>
            </a:extLst>
          </p:cNvPr>
          <p:cNvSpPr txBox="1"/>
          <p:nvPr/>
        </p:nvSpPr>
        <p:spPr>
          <a:xfrm>
            <a:off x="545719" y="5436725"/>
            <a:ext cx="2066048" cy="430887"/>
          </a:xfrm>
          <a:prstGeom prst="rect">
            <a:avLst/>
          </a:prstGeom>
          <a:solidFill>
            <a:srgbClr val="5E6FB5"/>
          </a:solidFill>
          <a:effectLst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횡단보도 </a:t>
            </a:r>
            <a:r>
              <a:rPr lang="en-US" altLang="ko-KR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24</a:t>
            </a:r>
            <a:r>
              <a:rPr lang="ko-KR" altLang="en-US" sz="2200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초</a:t>
            </a:r>
            <a:endParaRPr lang="en-US" altLang="ko-KR" sz="2200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2669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29</a:t>
            </a:fld>
            <a:endParaRPr lang="ko-KR" altLang="en-US"/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3042475" y="6294485"/>
            <a:ext cx="4845733" cy="1882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https://www.welfarenews.net/news/articleView.html?idxno=74331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511596" y="1732487"/>
            <a:ext cx="2403054" cy="1544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사회적 약자를</a:t>
            </a:r>
            <a:endParaRPr lang="en-US" altLang="ko-KR" b="1" dirty="0">
              <a:latin typeface="+mj-ea"/>
              <a:ea typeface="+mj-ea"/>
              <a:cs typeface="나눔고딕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ko-KR" altLang="en-US" b="1" dirty="0">
                <a:latin typeface="+mj-ea"/>
                <a:ea typeface="+mj-ea"/>
                <a:cs typeface="나눔고딕"/>
              </a:rPr>
              <a:t>위한</a:t>
            </a:r>
            <a:endParaRPr lang="en-US" altLang="ko-KR" b="1" dirty="0">
              <a:latin typeface="+mj-ea"/>
              <a:ea typeface="+mj-ea"/>
              <a:cs typeface="나눔고딕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dirty="0">
                <a:latin typeface="+mj-ea"/>
                <a:ea typeface="+mj-ea"/>
                <a:cs typeface="나눔고딕"/>
              </a:rPr>
              <a:t>‘8</a:t>
            </a:r>
            <a:r>
              <a:rPr lang="ko-KR" altLang="en-US" b="1" dirty="0">
                <a:latin typeface="+mj-ea"/>
                <a:ea typeface="+mj-ea"/>
                <a:cs typeface="나눔고딕"/>
              </a:rPr>
              <a:t>초의 시간</a:t>
            </a:r>
            <a:r>
              <a:rPr lang="en-US" altLang="ko-KR" b="1" dirty="0">
                <a:latin typeface="+mj-ea"/>
                <a:ea typeface="+mj-ea"/>
                <a:cs typeface="나눔고딕"/>
              </a:rPr>
              <a:t>’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143250" y="1732486"/>
            <a:ext cx="5488739" cy="4521056"/>
            <a:chOff x="2914650" y="1732485"/>
            <a:chExt cx="5717339" cy="4709353"/>
          </a:xfrm>
        </p:grpSpPr>
        <p:pic>
          <p:nvPicPr>
            <p:cNvPr id="9" name="Picture 4" descr="ê·¸ë¦°ë§¨ íë¬ì¤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520" y="1732485"/>
              <a:ext cx="4119469" cy="276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그룹 2"/>
            <p:cNvGrpSpPr/>
            <p:nvPr/>
          </p:nvGrpSpPr>
          <p:grpSpPr>
            <a:xfrm>
              <a:off x="2914650" y="1732486"/>
              <a:ext cx="4224944" cy="4709352"/>
              <a:chOff x="2914650" y="1732486"/>
              <a:chExt cx="3709783" cy="4135126"/>
            </a:xfrm>
          </p:grpSpPr>
          <p:pic>
            <p:nvPicPr>
              <p:cNvPr id="11" name="Picture 8" descr="ê·¸ë¦°ë§¨ íë¬ì¤ì ëí ì´ë¯¸ì§ ê²ìê²°ê³¼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169"/>
              <a:stretch/>
            </p:blipFill>
            <p:spPr bwMode="auto">
              <a:xfrm>
                <a:off x="2914650" y="1732486"/>
                <a:ext cx="2123872" cy="4135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ê·¸ë¦°ë§¨ íë¬ì¤ì ëí ì´ë¯¸ì§ ê²ìê²°ê³¼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81" t="24055" r="6774" b="14267"/>
              <a:stretch/>
            </p:blipFill>
            <p:spPr bwMode="auto">
              <a:xfrm>
                <a:off x="5038522" y="4157206"/>
                <a:ext cx="1585911" cy="1710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861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70909" y="4396497"/>
            <a:ext cx="5617715" cy="1606738"/>
          </a:xfrm>
        </p:spPr>
        <p:txBody>
          <a:bodyPr/>
          <a:lstStyle/>
          <a:p>
            <a:pPr marL="914400" indent="-914400">
              <a:buAutoNum type="arabicPeriod"/>
            </a:pPr>
            <a:r>
              <a:rPr lang="ko-KR" altLang="en-US" dirty="0" smtClean="0"/>
              <a:t>책에서 만난 </a:t>
            </a:r>
            <a:endParaRPr lang="en-US" altLang="ko-KR" dirty="0" smtClean="0"/>
          </a:p>
          <a:p>
            <a:r>
              <a:rPr lang="ko-KR" altLang="en-US" dirty="0" smtClean="0"/>
              <a:t>노인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19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30</a:t>
            </a:fld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1122216" y="3601449"/>
            <a:ext cx="6920346" cy="2489454"/>
            <a:chOff x="1122216" y="3697701"/>
            <a:chExt cx="6920346" cy="2489454"/>
          </a:xfrm>
        </p:grpSpPr>
        <p:sp>
          <p:nvSpPr>
            <p:cNvPr id="6" name="모서리가 둥근 직사각형"/>
            <p:cNvSpPr/>
            <p:nvPr/>
          </p:nvSpPr>
          <p:spPr>
            <a:xfrm>
              <a:off x="1122216" y="3697701"/>
              <a:ext cx="6920346" cy="2489454"/>
            </a:xfrm>
            <a:prstGeom prst="roundRect">
              <a:avLst>
                <a:gd name="adj" fmla="val 6129"/>
              </a:avLst>
            </a:prstGeom>
            <a:solidFill>
              <a:srgbClr val="FAEE5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4" name="제목 1"/>
            <p:cNvSpPr txBox="1">
              <a:spLocks/>
            </p:cNvSpPr>
            <p:nvPr/>
          </p:nvSpPr>
          <p:spPr>
            <a:xfrm>
              <a:off x="1122216" y="3810859"/>
              <a:ext cx="6920346" cy="226314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 marL="342900" indent="-342900">
                <a:lnSpc>
                  <a:spcPct val="150000"/>
                </a:lnSpc>
                <a:buAutoNum type="arabicParenR"/>
              </a:pPr>
              <a:r>
                <a:rPr lang="ko-KR" altLang="en-US" sz="1800" dirty="0" err="1"/>
                <a:t>기질낙인</a:t>
              </a:r>
              <a:r>
                <a:rPr lang="en-US" altLang="ko-KR" sz="1800" dirty="0"/>
                <a:t>: </a:t>
              </a:r>
              <a:r>
                <a:rPr lang="ko-KR" altLang="en-US" sz="1800" dirty="0"/>
                <a:t>노인은 고루하고 </a:t>
              </a:r>
              <a:r>
                <a:rPr lang="ko-KR" altLang="en-US" sz="1800" dirty="0" err="1"/>
                <a:t>보수적임</a:t>
              </a:r>
              <a:r>
                <a:rPr lang="ko-KR" altLang="en-US" sz="1800" dirty="0"/>
                <a:t> </a:t>
              </a:r>
              <a:r>
                <a:rPr lang="en-US" altLang="ko-KR" sz="1800" dirty="0"/>
                <a:t>(</a:t>
              </a:r>
              <a:r>
                <a:rPr lang="ko-KR" altLang="en-US" sz="1800" dirty="0"/>
                <a:t>존엄성</a:t>
              </a:r>
              <a:r>
                <a:rPr lang="en-US" altLang="ko-KR" sz="1800" dirty="0"/>
                <a:t>-SIT, </a:t>
              </a:r>
              <a:r>
                <a:rPr lang="ko-KR" altLang="en-US" sz="1800" dirty="0" err="1"/>
                <a:t>노인집단</a:t>
              </a:r>
              <a:r>
                <a:rPr lang="ko-KR" altLang="en-US" sz="1800" dirty="0"/>
                <a:t> 특성</a:t>
              </a:r>
              <a:r>
                <a:rPr lang="en-US" altLang="ko-KR" sz="1800" dirty="0"/>
                <a:t>)</a:t>
              </a:r>
            </a:p>
            <a:p>
              <a:pPr marL="342900" indent="-342900">
                <a:lnSpc>
                  <a:spcPct val="150000"/>
                </a:lnSpc>
                <a:buAutoNum type="arabicParenR"/>
              </a:pPr>
              <a:r>
                <a:rPr lang="ko-KR" altLang="en-US" sz="1800" dirty="0" err="1"/>
                <a:t>능력낙인</a:t>
              </a:r>
              <a:r>
                <a:rPr lang="en-US" altLang="ko-KR" sz="1800" dirty="0"/>
                <a:t>: </a:t>
              </a:r>
              <a:r>
                <a:rPr lang="ko-KR" altLang="en-US" sz="1800" dirty="0"/>
                <a:t>노인은 새로운 것에 대한 학습 능력 떨어짐 </a:t>
              </a:r>
              <a:r>
                <a:rPr lang="en-US" altLang="ko-KR" sz="1800" dirty="0"/>
                <a:t>(</a:t>
              </a:r>
              <a:r>
                <a:rPr lang="ko-KR" altLang="en-US" sz="1800" dirty="0"/>
                <a:t>경쟁력 없음</a:t>
              </a:r>
              <a:r>
                <a:rPr lang="en-US" altLang="ko-KR" sz="1800" dirty="0"/>
                <a:t>)</a:t>
              </a:r>
            </a:p>
            <a:p>
              <a:pPr marL="342900" indent="-342900">
                <a:lnSpc>
                  <a:spcPct val="150000"/>
                </a:lnSpc>
                <a:buAutoNum type="arabicParenR"/>
              </a:pPr>
              <a:r>
                <a:rPr lang="ko-KR" altLang="en-US" sz="1800" dirty="0" err="1"/>
                <a:t>외모낙인</a:t>
              </a:r>
              <a:r>
                <a:rPr lang="en-US" altLang="ko-KR" sz="1800" dirty="0"/>
                <a:t>: </a:t>
              </a:r>
              <a:r>
                <a:rPr lang="ko-KR" altLang="en-US" sz="1800" dirty="0"/>
                <a:t>노인은 주름이 </a:t>
              </a:r>
              <a:r>
                <a:rPr lang="ko-KR" altLang="en-US" sz="1800" dirty="0" err="1"/>
                <a:t>자글자글함</a:t>
              </a:r>
              <a:r>
                <a:rPr lang="ko-KR" altLang="en-US" sz="1800" dirty="0"/>
                <a:t> </a:t>
              </a:r>
              <a:r>
                <a:rPr lang="en-US" altLang="ko-KR" sz="1800" dirty="0"/>
                <a:t>(</a:t>
              </a:r>
              <a:r>
                <a:rPr lang="ko-KR" altLang="en-US" sz="1800" dirty="0"/>
                <a:t>존엄성 </a:t>
              </a:r>
              <a:r>
                <a:rPr lang="en-US" altLang="ko-KR" sz="1800" dirty="0"/>
                <a:t>– </a:t>
              </a:r>
              <a:r>
                <a:rPr lang="ko-KR" altLang="en-US" sz="1800" dirty="0"/>
                <a:t>외모</a:t>
              </a:r>
              <a:r>
                <a:rPr lang="en-US" altLang="ko-KR" sz="1800" dirty="0"/>
                <a:t>)</a:t>
              </a:r>
            </a:p>
            <a:p>
              <a:pPr marL="342900" indent="-342900">
                <a:lnSpc>
                  <a:spcPct val="150000"/>
                </a:lnSpc>
                <a:buAutoNum type="arabicParenR"/>
              </a:pPr>
              <a:r>
                <a:rPr lang="ko-KR" altLang="en-US" sz="1800" dirty="0"/>
                <a:t>권위주의적 의존</a:t>
              </a:r>
              <a:r>
                <a:rPr lang="en-US" altLang="ko-KR" sz="1800" dirty="0"/>
                <a:t>: </a:t>
              </a:r>
              <a:r>
                <a:rPr lang="ko-KR" altLang="en-US" sz="1800" dirty="0"/>
                <a:t>노인은 자식에게 </a:t>
              </a:r>
              <a:r>
                <a:rPr lang="ko-KR" altLang="en-US" sz="1800" dirty="0" err="1"/>
                <a:t>간섭하려함</a:t>
              </a:r>
              <a:endParaRPr lang="en-US" altLang="ko-KR" sz="1800" dirty="0"/>
            </a:p>
            <a:p>
              <a:pPr marL="342900" indent="-342900">
                <a:lnSpc>
                  <a:spcPct val="150000"/>
                </a:lnSpc>
                <a:buAutoNum type="arabicParenR"/>
              </a:pPr>
              <a:r>
                <a:rPr lang="ko-KR" altLang="en-US" sz="1800" dirty="0" err="1"/>
                <a:t>자식집작</a:t>
              </a:r>
              <a:r>
                <a:rPr lang="en-US" altLang="ko-KR" sz="1800" dirty="0"/>
                <a:t>: </a:t>
              </a:r>
              <a:r>
                <a:rPr lang="ko-KR" altLang="en-US" sz="1800" dirty="0"/>
                <a:t>노인은 자식의 성공만을 바라봄</a:t>
              </a:r>
              <a:endParaRPr lang="en-US" altLang="ko-KR" sz="18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1562" y="1442334"/>
            <a:ext cx="3840646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2)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낙인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122217" y="2423109"/>
            <a:ext cx="6920346" cy="1042329"/>
            <a:chOff x="1122217" y="2824869"/>
            <a:chExt cx="6920346" cy="947572"/>
          </a:xfrm>
        </p:grpSpPr>
        <p:sp>
          <p:nvSpPr>
            <p:cNvPr id="9" name="모서리가 둥근 직사각형"/>
            <p:cNvSpPr/>
            <p:nvPr/>
          </p:nvSpPr>
          <p:spPr>
            <a:xfrm>
              <a:off x="1122217" y="2824869"/>
              <a:ext cx="6920346" cy="947572"/>
            </a:xfrm>
            <a:prstGeom prst="roundRect">
              <a:avLst>
                <a:gd name="adj" fmla="val 6129"/>
              </a:avLst>
            </a:prstGeom>
            <a:solidFill>
              <a:srgbClr val="5E6FB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1722742" y="2887578"/>
              <a:ext cx="5719293" cy="725752"/>
              <a:chOff x="1722742" y="2871536"/>
              <a:chExt cx="5719293" cy="725752"/>
            </a:xfrm>
          </p:grpSpPr>
          <p:sp>
            <p:nvSpPr>
              <p:cNvPr id="3" name="제목 1"/>
              <p:cNvSpPr txBox="1">
                <a:spLocks/>
              </p:cNvSpPr>
              <p:nvPr/>
            </p:nvSpPr>
            <p:spPr>
              <a:xfrm>
                <a:off x="1722742" y="2871536"/>
                <a:ext cx="5719293" cy="537397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600" b="0" kern="1200" spc="-120" baseline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+mn-ea"/>
                    <a:ea typeface="+mn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ko-KR" altLang="en-US" sz="2200" b="1" dirty="0">
                    <a:solidFill>
                      <a:schemeClr val="bg1"/>
                    </a:solidFill>
                  </a:rPr>
                  <a:t>우리나라의 문화적 특성을 고려한 </a:t>
                </a:r>
                <a:r>
                  <a:rPr lang="ko-KR" altLang="en-US" sz="2200" b="1" dirty="0" err="1">
                    <a:solidFill>
                      <a:schemeClr val="bg1"/>
                    </a:solidFill>
                  </a:rPr>
                  <a:t>노인낙인</a:t>
                </a:r>
                <a:endParaRPr lang="ko-KR" altLang="en-US" sz="2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제목 1"/>
              <p:cNvSpPr txBox="1">
                <a:spLocks/>
              </p:cNvSpPr>
              <p:nvPr/>
            </p:nvSpPr>
            <p:spPr>
              <a:xfrm>
                <a:off x="5207626" y="3408933"/>
                <a:ext cx="2004577" cy="188355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600" b="0" kern="1200" spc="-120" baseline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+mn-ea"/>
                    <a:ea typeface="+mn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ko-KR" sz="1200" b="1" dirty="0">
                    <a:solidFill>
                      <a:schemeClr val="bg1"/>
                    </a:solidFill>
                  </a:rPr>
                  <a:t>(</a:t>
                </a:r>
                <a:r>
                  <a:rPr lang="ko-KR" altLang="en-US" sz="1200" b="1" dirty="0" err="1">
                    <a:solidFill>
                      <a:schemeClr val="bg1"/>
                    </a:solidFill>
                  </a:rPr>
                  <a:t>안순태</a:t>
                </a:r>
                <a:r>
                  <a:rPr lang="en-US" altLang="ko-KR" sz="1200" b="1" dirty="0">
                    <a:solidFill>
                      <a:schemeClr val="bg1"/>
                    </a:solidFill>
                  </a:rPr>
                  <a:t>, </a:t>
                </a:r>
                <a:r>
                  <a:rPr lang="ko-KR" altLang="en-US" sz="1200" b="1" dirty="0">
                    <a:solidFill>
                      <a:schemeClr val="bg1"/>
                    </a:solidFill>
                  </a:rPr>
                  <a:t>이선영</a:t>
                </a:r>
                <a:r>
                  <a:rPr lang="en-US" altLang="ko-KR" sz="1200" b="1" dirty="0">
                    <a:solidFill>
                      <a:schemeClr val="bg1"/>
                    </a:solidFill>
                  </a:rPr>
                  <a:t>, </a:t>
                </a:r>
                <a:r>
                  <a:rPr lang="ko-KR" altLang="en-US" sz="1200" b="1" dirty="0" err="1">
                    <a:solidFill>
                      <a:schemeClr val="bg1"/>
                    </a:solidFill>
                  </a:rPr>
                  <a:t>정순둘</a:t>
                </a:r>
                <a:r>
                  <a:rPr lang="en-US" altLang="ko-KR" sz="1200" b="1" dirty="0">
                    <a:solidFill>
                      <a:schemeClr val="bg1"/>
                    </a:solidFill>
                  </a:rPr>
                  <a:t>, 2017)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88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3)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혐오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– ex)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13" name="_x222348152" descr="EMB00002d143a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9" b="16653"/>
          <a:stretch>
            <a:fillRect/>
          </a:stretch>
        </p:blipFill>
        <p:spPr bwMode="auto">
          <a:xfrm>
            <a:off x="1407639" y="1886651"/>
            <a:ext cx="6497053" cy="42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4011459" y="6156393"/>
            <a:ext cx="3893233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:: </a:t>
            </a:r>
            <a:r>
              <a:rPr lang="ko-KR" altLang="en-US" sz="9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정순둘</a:t>
            </a:r>
            <a:r>
              <a:rPr lang="en-US" altLang="ko-KR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sz="9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안순태</a:t>
            </a:r>
            <a:r>
              <a:rPr lang="en-US" altLang="ko-KR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김주현</a:t>
            </a:r>
            <a:r>
              <a:rPr lang="en-US" altLang="ko-KR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(2019)</a:t>
            </a:r>
            <a:r>
              <a:rPr lang="ko-KR" altLang="en-US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노인혐오차별실태조사</a:t>
            </a:r>
            <a:endParaRPr lang="ko-KR" altLang="en-US" sz="900" kern="10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20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_x222350552" descr="EMB00002d143a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b="15355"/>
          <a:stretch>
            <a:fillRect/>
          </a:stretch>
        </p:blipFill>
        <p:spPr bwMode="auto">
          <a:xfrm>
            <a:off x="1391597" y="1812758"/>
            <a:ext cx="6497054" cy="434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3)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혐오 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– ex)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노인네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3995418" y="6156393"/>
            <a:ext cx="3893233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:: </a:t>
            </a:r>
            <a:r>
              <a:rPr lang="ko-KR" altLang="en-US" sz="9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정순둘</a:t>
            </a:r>
            <a:r>
              <a:rPr lang="en-US" altLang="ko-KR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sz="9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안순태</a:t>
            </a:r>
            <a:r>
              <a:rPr lang="en-US" altLang="ko-KR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·</a:t>
            </a:r>
            <a:r>
              <a:rPr lang="ko-KR" altLang="en-US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김주현</a:t>
            </a:r>
            <a:r>
              <a:rPr lang="en-US" altLang="ko-KR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(2019)</a:t>
            </a:r>
            <a:r>
              <a:rPr lang="ko-KR" altLang="en-US" sz="9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노인혐오차별실태조사</a:t>
            </a:r>
            <a:endParaRPr lang="ko-KR" altLang="en-US" sz="900" kern="10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03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직선 연결선 18"/>
          <p:cNvCxnSpPr/>
          <p:nvPr/>
        </p:nvCxnSpPr>
        <p:spPr>
          <a:xfrm>
            <a:off x="1958620" y="2021305"/>
            <a:ext cx="0" cy="2141621"/>
          </a:xfrm>
          <a:prstGeom prst="line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7288609" y="2021305"/>
            <a:ext cx="0" cy="2141621"/>
          </a:xfrm>
          <a:prstGeom prst="line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>
            <a:off x="1958620" y="2021305"/>
            <a:ext cx="5329990" cy="0"/>
          </a:xfrm>
          <a:prstGeom prst="line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20" y="3224462"/>
            <a:ext cx="5329989" cy="83385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배제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: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사회적 배제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6567" y="2127282"/>
            <a:ext cx="1564106" cy="1564106"/>
          </a:xfrm>
          <a:prstGeom prst="ellipse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bg1">
                      <a:alpha val="0"/>
                    </a:schemeClr>
                  </a:solidFill>
                </a:ln>
              </a:rPr>
              <a:t>노동시장</a:t>
            </a:r>
            <a:endParaRPr lang="en-US" altLang="ko-KR" b="1" spc="-120" dirty="0">
              <a:ln>
                <a:solidFill>
                  <a:schemeClr val="bg1">
                    <a:alpha val="0"/>
                  </a:schemeClr>
                </a:solidFill>
              </a:ln>
            </a:endParaRPr>
          </a:p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bg1">
                      <a:alpha val="0"/>
                    </a:schemeClr>
                  </a:solidFill>
                </a:ln>
              </a:rPr>
              <a:t>고용 배제</a:t>
            </a:r>
          </a:p>
        </p:txBody>
      </p:sp>
      <p:sp>
        <p:nvSpPr>
          <p:cNvPr id="9" name="타원 8"/>
          <p:cNvSpPr/>
          <p:nvPr/>
        </p:nvSpPr>
        <p:spPr>
          <a:xfrm>
            <a:off x="6507489" y="2127282"/>
            <a:ext cx="1564106" cy="1564106"/>
          </a:xfrm>
          <a:prstGeom prst="ellipse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b="1" spc="-120" dirty="0" err="1">
                <a:ln>
                  <a:solidFill>
                    <a:schemeClr val="bg1">
                      <a:alpha val="0"/>
                    </a:schemeClr>
                  </a:solidFill>
                </a:ln>
              </a:rPr>
              <a:t>편의보장</a:t>
            </a:r>
            <a:endParaRPr lang="en-US" altLang="ko-KR" b="1" spc="-120" dirty="0">
              <a:ln>
                <a:solidFill>
                  <a:schemeClr val="bg1">
                    <a:alpha val="0"/>
                  </a:schemeClr>
                </a:solidFill>
              </a:ln>
            </a:endParaRPr>
          </a:p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bg1">
                      <a:alpha val="0"/>
                    </a:schemeClr>
                  </a:solidFill>
                </a:ln>
              </a:rPr>
              <a:t>파생 배제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83436" y="4162926"/>
            <a:ext cx="2350369" cy="938463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경제적 배제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83436" y="5293893"/>
            <a:ext cx="2350369" cy="938463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정치적 배제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448897" y="4162926"/>
            <a:ext cx="2350369" cy="938463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사회적 배제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448897" y="5293893"/>
            <a:ext cx="2350369" cy="938463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심리적 배제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6114358" y="4162926"/>
            <a:ext cx="2350369" cy="938463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권리보장 </a:t>
            </a:r>
            <a:r>
              <a:rPr lang="en-US" altLang="ko-KR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/ </a:t>
            </a: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보호에 따른</a:t>
            </a:r>
            <a:endParaRPr lang="en-US" altLang="ko-KR" sz="16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</a:endParaRPr>
          </a:p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배제</a:t>
            </a:r>
            <a:r>
              <a:rPr lang="en-US" altLang="ko-KR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(</a:t>
            </a: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교육</a:t>
            </a:r>
            <a:r>
              <a:rPr lang="en-US" altLang="ko-KR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,</a:t>
            </a: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돌봄</a:t>
            </a:r>
            <a:r>
              <a:rPr lang="en-US" altLang="ko-KR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,</a:t>
            </a: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주거 등</a:t>
            </a:r>
            <a:r>
              <a:rPr lang="en-US" altLang="ko-KR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)</a:t>
            </a:r>
            <a:endParaRPr lang="ko-KR" altLang="en-US" sz="16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114358" y="5293893"/>
            <a:ext cx="2350369" cy="938463"/>
          </a:xfrm>
          <a:prstGeom prst="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사회의 일원으로서</a:t>
            </a:r>
            <a:endParaRPr lang="en-US" altLang="ko-KR" sz="16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</a:endParaRPr>
          </a:p>
          <a:p>
            <a:pPr algn="ctr">
              <a:lnSpc>
                <a:spcPts val="2500"/>
              </a:lnSpc>
            </a:pPr>
            <a:r>
              <a:rPr lang="ko-KR" altLang="en-US" sz="16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지원이 아닌 분리</a:t>
            </a:r>
          </a:p>
        </p:txBody>
      </p:sp>
    </p:spTree>
    <p:extLst>
      <p:ext uri="{BB962C8B-B14F-4D97-AF65-F5344CB8AC3E}">
        <p14:creationId xmlns:p14="http://schemas.microsoft.com/office/powerpoint/2010/main" val="34681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배제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: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사회적 배제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22215" y="2454319"/>
            <a:ext cx="6920346" cy="660117"/>
            <a:chOff x="1122215" y="2451155"/>
            <a:chExt cx="6920346" cy="660117"/>
          </a:xfrm>
        </p:grpSpPr>
        <p:sp>
          <p:nvSpPr>
            <p:cNvPr id="20" name="모서리가 둥근 직사각형"/>
            <p:cNvSpPr/>
            <p:nvPr/>
          </p:nvSpPr>
          <p:spPr>
            <a:xfrm>
              <a:off x="1122215" y="2451155"/>
              <a:ext cx="6920346" cy="660117"/>
            </a:xfrm>
            <a:prstGeom prst="roundRect">
              <a:avLst>
                <a:gd name="adj" fmla="val 6129"/>
              </a:avLst>
            </a:prstGeom>
            <a:solidFill>
              <a:srgbClr val="5E6FB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1" name="제목 1"/>
            <p:cNvSpPr txBox="1">
              <a:spLocks/>
            </p:cNvSpPr>
            <p:nvPr/>
          </p:nvSpPr>
          <p:spPr>
            <a:xfrm>
              <a:off x="1722742" y="2485645"/>
              <a:ext cx="5719293" cy="59113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2200" b="1" dirty="0">
                  <a:solidFill>
                    <a:schemeClr val="bg1"/>
                  </a:solidFill>
                </a:rPr>
                <a:t>고용</a:t>
              </a:r>
              <a:r>
                <a:rPr lang="en-US" altLang="ko-KR" sz="220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+mj-ea"/>
                </a:rPr>
                <a:t> · </a:t>
              </a:r>
              <a:r>
                <a:rPr lang="ko-KR" altLang="en-US" sz="2200" b="1" dirty="0">
                  <a:solidFill>
                    <a:schemeClr val="bg1"/>
                  </a:solidFill>
                </a:rPr>
                <a:t>노동 분야에서의 노인의 경험</a:t>
              </a:r>
            </a:p>
          </p:txBody>
        </p:sp>
        <p:sp>
          <p:nvSpPr>
            <p:cNvPr id="22" name="제목 1"/>
            <p:cNvSpPr txBox="1">
              <a:spLocks/>
            </p:cNvSpPr>
            <p:nvPr/>
          </p:nvSpPr>
          <p:spPr>
            <a:xfrm>
              <a:off x="7165214" y="2750730"/>
              <a:ext cx="850136" cy="33368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altLang="ko-KR" sz="1400" b="1" dirty="0">
                  <a:solidFill>
                    <a:schemeClr val="bg1"/>
                  </a:solidFill>
                </a:rPr>
                <a:t>( </a:t>
              </a:r>
              <a:r>
                <a:rPr lang="ko-KR" altLang="en-US" sz="1400" b="1" dirty="0">
                  <a:solidFill>
                    <a:schemeClr val="bg1"/>
                  </a:solidFill>
                </a:rPr>
                <a:t>단위</a:t>
              </a:r>
              <a:r>
                <a:rPr lang="en-US" altLang="ko-KR" sz="1400" b="1" dirty="0">
                  <a:solidFill>
                    <a:schemeClr val="bg1"/>
                  </a:solidFill>
                </a:rPr>
                <a:t>:% )</a:t>
              </a:r>
              <a:endParaRPr lang="ko-KR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122215" y="3326643"/>
            <a:ext cx="3542915" cy="276371"/>
          </a:xfrm>
          <a:prstGeom prst="rect">
            <a:avLst/>
          </a:prstGeom>
          <a:solidFill>
            <a:srgbClr val="8995C9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ko-KR" altLang="en-US" sz="1400" b="1" dirty="0">
                <a:solidFill>
                  <a:schemeClr val="bg1"/>
                </a:solidFill>
              </a:rPr>
              <a:t>나이 제한으로 취업 어려움</a:t>
            </a:r>
          </a:p>
        </p:txBody>
      </p:sp>
      <p:sp>
        <p:nvSpPr>
          <p:cNvPr id="26" name="제목 1"/>
          <p:cNvSpPr txBox="1">
            <a:spLocks/>
          </p:cNvSpPr>
          <p:nvPr/>
        </p:nvSpPr>
        <p:spPr>
          <a:xfrm>
            <a:off x="1122215" y="3804414"/>
            <a:ext cx="3542915" cy="276371"/>
          </a:xfrm>
          <a:prstGeom prst="rect">
            <a:avLst/>
          </a:prstGeom>
          <a:solidFill>
            <a:srgbClr val="8995C9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ko-KR" altLang="en-US" sz="1400" b="1" dirty="0">
                <a:solidFill>
                  <a:schemeClr val="bg1"/>
                </a:solidFill>
              </a:rPr>
              <a:t>나이로 인해 </a:t>
            </a:r>
            <a:r>
              <a:rPr lang="ko-KR" altLang="en-US" sz="1400" b="1" dirty="0" err="1">
                <a:solidFill>
                  <a:schemeClr val="bg1"/>
                </a:solidFill>
              </a:rPr>
              <a:t>직장차별</a:t>
            </a:r>
            <a:r>
              <a:rPr lang="ko-KR" altLang="en-US" sz="1400" b="1" dirty="0">
                <a:solidFill>
                  <a:schemeClr val="bg1"/>
                </a:solidFill>
              </a:rPr>
              <a:t> 겪음</a:t>
            </a:r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1122215" y="4282185"/>
            <a:ext cx="3542915" cy="276371"/>
          </a:xfrm>
          <a:prstGeom prst="rect">
            <a:avLst/>
          </a:prstGeom>
          <a:solidFill>
            <a:srgbClr val="8995C9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ko-KR" altLang="en-US" sz="1400" b="1" dirty="0">
                <a:solidFill>
                  <a:schemeClr val="bg1"/>
                </a:solidFill>
              </a:rPr>
              <a:t>나이에 적합한 근무환경 아님</a:t>
            </a:r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1122215" y="4759956"/>
            <a:ext cx="3542915" cy="276371"/>
          </a:xfrm>
          <a:prstGeom prst="rect">
            <a:avLst/>
          </a:prstGeom>
          <a:solidFill>
            <a:srgbClr val="8995C9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ko-KR" altLang="en-US" sz="1400" b="1" dirty="0">
                <a:solidFill>
                  <a:schemeClr val="bg1"/>
                </a:solidFill>
              </a:rPr>
              <a:t>나의 경험과 능력 발휘가 어려움</a:t>
            </a:r>
          </a:p>
        </p:txBody>
      </p:sp>
      <p:sp>
        <p:nvSpPr>
          <p:cNvPr id="30" name="제목 1"/>
          <p:cNvSpPr txBox="1">
            <a:spLocks/>
          </p:cNvSpPr>
          <p:nvPr/>
        </p:nvSpPr>
        <p:spPr>
          <a:xfrm>
            <a:off x="1122215" y="5237727"/>
            <a:ext cx="3542915" cy="276371"/>
          </a:xfrm>
          <a:prstGeom prst="rect">
            <a:avLst/>
          </a:prstGeom>
          <a:solidFill>
            <a:srgbClr val="8995C9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ko-KR" altLang="en-US" sz="1400" b="1" dirty="0">
                <a:solidFill>
                  <a:schemeClr val="bg1"/>
                </a:solidFill>
              </a:rPr>
              <a:t>새 일자리에 필요한 교육훈련 받지 못함</a:t>
            </a: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1122215" y="5715498"/>
            <a:ext cx="3542915" cy="276371"/>
          </a:xfrm>
          <a:prstGeom prst="rect">
            <a:avLst/>
          </a:prstGeom>
          <a:solidFill>
            <a:srgbClr val="8995C9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ko-KR" altLang="en-US" sz="1400" b="1" dirty="0">
                <a:solidFill>
                  <a:schemeClr val="bg1"/>
                </a:solidFill>
              </a:rPr>
              <a:t>일을 더 하고 싶으나 나이 때문에 은퇴</a:t>
            </a:r>
          </a:p>
        </p:txBody>
      </p:sp>
      <p:sp>
        <p:nvSpPr>
          <p:cNvPr id="32" name="제목 1"/>
          <p:cNvSpPr txBox="1">
            <a:spLocks/>
          </p:cNvSpPr>
          <p:nvPr/>
        </p:nvSpPr>
        <p:spPr>
          <a:xfrm>
            <a:off x="4815568" y="3315836"/>
            <a:ext cx="2194832" cy="276371"/>
          </a:xfrm>
          <a:prstGeom prst="rect">
            <a:avLst/>
          </a:prstGeom>
          <a:solidFill>
            <a:srgbClr val="FEF264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endParaRPr lang="ko-KR" altLang="en-US" dirty="0"/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4815567" y="3793607"/>
            <a:ext cx="1470933" cy="340046"/>
          </a:xfrm>
          <a:prstGeom prst="rect">
            <a:avLst/>
          </a:prstGeom>
          <a:solidFill>
            <a:srgbClr val="FEF264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endParaRPr lang="ko-KR" altLang="en-US" dirty="0"/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4815567" y="4271378"/>
            <a:ext cx="1794783" cy="287178"/>
          </a:xfrm>
          <a:prstGeom prst="rect">
            <a:avLst/>
          </a:prstGeom>
          <a:solidFill>
            <a:srgbClr val="FEF264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endParaRPr lang="ko-KR" altLang="en-US" dirty="0"/>
          </a:p>
        </p:txBody>
      </p:sp>
      <p:sp>
        <p:nvSpPr>
          <p:cNvPr id="35" name="제목 1"/>
          <p:cNvSpPr txBox="1">
            <a:spLocks/>
          </p:cNvSpPr>
          <p:nvPr/>
        </p:nvSpPr>
        <p:spPr>
          <a:xfrm>
            <a:off x="4815568" y="4749149"/>
            <a:ext cx="2194832" cy="287178"/>
          </a:xfrm>
          <a:prstGeom prst="rect">
            <a:avLst/>
          </a:prstGeom>
          <a:solidFill>
            <a:srgbClr val="FEF264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endParaRPr lang="ko-KR" altLang="en-US" dirty="0"/>
          </a:p>
        </p:txBody>
      </p:sp>
      <p:sp>
        <p:nvSpPr>
          <p:cNvPr id="36" name="제목 1"/>
          <p:cNvSpPr txBox="1">
            <a:spLocks/>
          </p:cNvSpPr>
          <p:nvPr/>
        </p:nvSpPr>
        <p:spPr>
          <a:xfrm>
            <a:off x="4815567" y="5226920"/>
            <a:ext cx="2004333" cy="287178"/>
          </a:xfrm>
          <a:prstGeom prst="rect">
            <a:avLst/>
          </a:prstGeom>
          <a:solidFill>
            <a:srgbClr val="FEF264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endParaRPr lang="ko-KR" altLang="en-US" dirty="0"/>
          </a:p>
        </p:txBody>
      </p:sp>
      <p:sp>
        <p:nvSpPr>
          <p:cNvPr id="37" name="제목 1"/>
          <p:cNvSpPr txBox="1">
            <a:spLocks/>
          </p:cNvSpPr>
          <p:nvPr/>
        </p:nvSpPr>
        <p:spPr>
          <a:xfrm>
            <a:off x="4815567" y="5704691"/>
            <a:ext cx="2823483" cy="287178"/>
          </a:xfrm>
          <a:prstGeom prst="rect">
            <a:avLst/>
          </a:prstGeom>
          <a:solidFill>
            <a:srgbClr val="FEF264"/>
          </a:solidFill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4815567" y="3326643"/>
            <a:ext cx="0" cy="2665226"/>
          </a:xfrm>
          <a:prstGeom prst="line">
            <a:avLst/>
          </a:prstGeom>
          <a:ln w="50800" cmpd="sng">
            <a:solidFill>
              <a:srgbClr val="FEF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제목 1"/>
          <p:cNvSpPr txBox="1">
            <a:spLocks/>
          </p:cNvSpPr>
          <p:nvPr/>
        </p:nvSpPr>
        <p:spPr>
          <a:xfrm>
            <a:off x="6977725" y="3326643"/>
            <a:ext cx="526632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en-US" altLang="ko-KR" dirty="0">
                <a:ln>
                  <a:solidFill>
                    <a:schemeClr val="tx1">
                      <a:alpha val="1000"/>
                    </a:schemeClr>
                  </a:solidFill>
                </a:ln>
              </a:rPr>
              <a:t>58.6</a:t>
            </a:r>
            <a:endParaRPr lang="ko-KR" altLang="en-US" dirty="0">
              <a:ln>
                <a:solidFill>
                  <a:schemeClr val="tx1">
                    <a:alpha val="1000"/>
                  </a:schemeClr>
                </a:solidFill>
              </a:ln>
            </a:endParaRPr>
          </a:p>
        </p:txBody>
      </p:sp>
      <p:sp>
        <p:nvSpPr>
          <p:cNvPr id="39" name="제목 1"/>
          <p:cNvSpPr txBox="1">
            <a:spLocks/>
          </p:cNvSpPr>
          <p:nvPr/>
        </p:nvSpPr>
        <p:spPr>
          <a:xfrm>
            <a:off x="6234775" y="3804414"/>
            <a:ext cx="526632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en-US" altLang="ko-KR" dirty="0">
                <a:ln>
                  <a:solidFill>
                    <a:schemeClr val="tx1">
                      <a:alpha val="1000"/>
                    </a:schemeClr>
                  </a:solidFill>
                </a:ln>
              </a:rPr>
              <a:t>44.3</a:t>
            </a:r>
            <a:endParaRPr lang="ko-KR" altLang="en-US" dirty="0">
              <a:ln>
                <a:solidFill>
                  <a:schemeClr val="tx1">
                    <a:alpha val="1000"/>
                  </a:schemeClr>
                </a:solidFill>
              </a:ln>
            </a:endParaRPr>
          </a:p>
        </p:txBody>
      </p:sp>
      <p:sp>
        <p:nvSpPr>
          <p:cNvPr id="40" name="제목 1"/>
          <p:cNvSpPr txBox="1">
            <a:spLocks/>
          </p:cNvSpPr>
          <p:nvPr/>
        </p:nvSpPr>
        <p:spPr>
          <a:xfrm>
            <a:off x="6577675" y="4282185"/>
            <a:ext cx="526632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en-US" altLang="ko-KR" dirty="0">
                <a:ln>
                  <a:solidFill>
                    <a:schemeClr val="tx1">
                      <a:alpha val="1000"/>
                    </a:schemeClr>
                  </a:solidFill>
                </a:ln>
              </a:rPr>
              <a:t>48.1</a:t>
            </a:r>
            <a:endParaRPr lang="ko-KR" altLang="en-US" dirty="0">
              <a:ln>
                <a:solidFill>
                  <a:schemeClr val="tx1">
                    <a:alpha val="1000"/>
                  </a:schemeClr>
                </a:solidFill>
              </a:ln>
            </a:endParaRPr>
          </a:p>
        </p:txBody>
      </p:sp>
      <p:sp>
        <p:nvSpPr>
          <p:cNvPr id="41" name="제목 1"/>
          <p:cNvSpPr txBox="1">
            <a:spLocks/>
          </p:cNvSpPr>
          <p:nvPr/>
        </p:nvSpPr>
        <p:spPr>
          <a:xfrm>
            <a:off x="6977725" y="4759956"/>
            <a:ext cx="526632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en-US" altLang="ko-KR" dirty="0">
                <a:ln>
                  <a:solidFill>
                    <a:schemeClr val="tx1">
                      <a:alpha val="1000"/>
                    </a:schemeClr>
                  </a:solidFill>
                </a:ln>
              </a:rPr>
              <a:t>58.3</a:t>
            </a:r>
            <a:endParaRPr lang="ko-KR" altLang="en-US" dirty="0">
              <a:ln>
                <a:solidFill>
                  <a:schemeClr val="tx1">
                    <a:alpha val="1000"/>
                  </a:schemeClr>
                </a:solidFill>
              </a:ln>
            </a:endParaRPr>
          </a:p>
        </p:txBody>
      </p:sp>
      <p:sp>
        <p:nvSpPr>
          <p:cNvPr id="42" name="제목 1"/>
          <p:cNvSpPr txBox="1">
            <a:spLocks/>
          </p:cNvSpPr>
          <p:nvPr/>
        </p:nvSpPr>
        <p:spPr>
          <a:xfrm>
            <a:off x="6768175" y="5237727"/>
            <a:ext cx="526632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en-US" altLang="ko-KR" dirty="0">
                <a:ln>
                  <a:solidFill>
                    <a:schemeClr val="tx1">
                      <a:alpha val="1000"/>
                    </a:schemeClr>
                  </a:solidFill>
                </a:ln>
              </a:rPr>
              <a:t>51.0</a:t>
            </a:r>
          </a:p>
          <a:p>
            <a:pPr algn="r"/>
            <a:endParaRPr lang="ko-KR" altLang="en-US" dirty="0">
              <a:ln>
                <a:solidFill>
                  <a:schemeClr val="tx1">
                    <a:alpha val="1000"/>
                  </a:schemeClr>
                </a:solidFill>
              </a:ln>
            </a:endParaRPr>
          </a:p>
        </p:txBody>
      </p:sp>
      <p:sp>
        <p:nvSpPr>
          <p:cNvPr id="43" name="제목 1"/>
          <p:cNvSpPr txBox="1">
            <a:spLocks/>
          </p:cNvSpPr>
          <p:nvPr/>
        </p:nvSpPr>
        <p:spPr>
          <a:xfrm>
            <a:off x="7606375" y="5715498"/>
            <a:ext cx="526632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r"/>
            <a:r>
              <a:rPr lang="en-US" altLang="ko-KR" dirty="0">
                <a:ln>
                  <a:solidFill>
                    <a:schemeClr val="tx1">
                      <a:alpha val="1000"/>
                    </a:schemeClr>
                  </a:solidFill>
                </a:ln>
              </a:rPr>
              <a:t>61.2</a:t>
            </a:r>
            <a:endParaRPr lang="ko-KR" altLang="en-US" dirty="0">
              <a:ln>
                <a:solidFill>
                  <a:schemeClr val="tx1">
                    <a:alpha val="1000"/>
                  </a:schemeClr>
                </a:solidFill>
              </a:ln>
            </a:endParaRP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1040327" y="6182462"/>
            <a:ext cx="1999886" cy="2763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ko-KR" altLang="en-US" sz="1000" dirty="0">
                <a:ln>
                  <a:solidFill>
                    <a:schemeClr val="tx1">
                      <a:alpha val="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자료</a:t>
            </a:r>
            <a:r>
              <a:rPr lang="en-US" altLang="ko-KR" sz="1000" dirty="0">
                <a:ln>
                  <a:solidFill>
                    <a:schemeClr val="tx1">
                      <a:alpha val="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ko-KR" altLang="en-US" sz="1000" dirty="0">
                <a:ln>
                  <a:solidFill>
                    <a:schemeClr val="tx1">
                      <a:alpha val="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국가인권위원회</a:t>
            </a:r>
          </a:p>
        </p:txBody>
      </p:sp>
    </p:spTree>
    <p:extLst>
      <p:ext uri="{BB962C8B-B14F-4D97-AF65-F5344CB8AC3E}">
        <p14:creationId xmlns:p14="http://schemas.microsoft.com/office/powerpoint/2010/main" val="13298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35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배제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: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사회적 배제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3" y="1934777"/>
            <a:ext cx="7474238" cy="409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736026" y="6156393"/>
            <a:ext cx="3074083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http://www.busan.com/view/busan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0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2" y="1934778"/>
            <a:ext cx="7474239" cy="409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36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배제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: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사회적 배제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5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776970" y="6156393"/>
            <a:ext cx="3264583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https://m.post.naver.com/viewer/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1"/>
          <a:stretch/>
        </p:blipFill>
        <p:spPr bwMode="auto">
          <a:xfrm>
            <a:off x="831563" y="1934776"/>
            <a:ext cx="7474238" cy="409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배제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: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사회적 배제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731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19251" y="4396497"/>
            <a:ext cx="6769374" cy="1606738"/>
          </a:xfrm>
        </p:spPr>
        <p:txBody>
          <a:bodyPr/>
          <a:lstStyle/>
          <a:p>
            <a:r>
              <a:rPr lang="en-US" altLang="ko-KR" dirty="0"/>
              <a:t>4</a:t>
            </a:r>
            <a:r>
              <a:rPr lang="en-US" altLang="ko-KR" dirty="0" smtClean="0"/>
              <a:t>. </a:t>
            </a:r>
            <a:r>
              <a:rPr lang="ko-KR" altLang="en-US" dirty="0"/>
              <a:t>돌봄공간에서</a:t>
            </a:r>
            <a:endParaRPr lang="en-US" altLang="ko-KR" dirty="0"/>
          </a:p>
          <a:p>
            <a:r>
              <a:rPr lang="ko-KR" altLang="en-US" dirty="0" err="1"/>
              <a:t>노인인권</a:t>
            </a:r>
            <a:r>
              <a:rPr lang="en-US" altLang="ko-KR" dirty="0"/>
              <a:t> </a:t>
            </a:r>
            <a:r>
              <a:rPr lang="ko-KR" altLang="en-US" dirty="0"/>
              <a:t>감수성 이슈</a:t>
            </a:r>
          </a:p>
        </p:txBody>
      </p:sp>
    </p:spTree>
    <p:extLst>
      <p:ext uri="{BB962C8B-B14F-4D97-AF65-F5344CB8AC3E}">
        <p14:creationId xmlns:p14="http://schemas.microsoft.com/office/powerpoint/2010/main" val="37225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3109390"/>
            <a:ext cx="6920346" cy="3092944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39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1122216" y="2194308"/>
            <a:ext cx="5621484" cy="655551"/>
            <a:chOff x="2889901" y="2686373"/>
            <a:chExt cx="3551232" cy="655551"/>
          </a:xfrm>
        </p:grpSpPr>
        <p:sp>
          <p:nvSpPr>
            <p:cNvPr id="9" name="모서리가 둥근 직사각형"/>
            <p:cNvSpPr/>
            <p:nvPr/>
          </p:nvSpPr>
          <p:spPr>
            <a:xfrm>
              <a:off x="2889901" y="2686373"/>
              <a:ext cx="3551232" cy="655551"/>
            </a:xfrm>
            <a:prstGeom prst="roundRect">
              <a:avLst>
                <a:gd name="adj" fmla="val 6129"/>
              </a:avLst>
            </a:prstGeom>
            <a:solidFill>
              <a:srgbClr val="5E6FB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3" name="제목 1"/>
            <p:cNvSpPr txBox="1">
              <a:spLocks/>
            </p:cNvSpPr>
            <p:nvPr/>
          </p:nvSpPr>
          <p:spPr>
            <a:xfrm>
              <a:off x="2912061" y="2753909"/>
              <a:ext cx="3506913" cy="52047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2200" b="1" dirty="0" err="1">
                  <a:solidFill>
                    <a:schemeClr val="bg1"/>
                  </a:solidFill>
                </a:rPr>
                <a:t>인권감수성</a:t>
              </a:r>
              <a:r>
                <a:rPr lang="ko-KR" altLang="en-US" sz="2200" b="1" dirty="0">
                  <a:solidFill>
                    <a:schemeClr val="bg1"/>
                  </a:solidFill>
                </a:rPr>
                <a:t> 이슈 </a:t>
              </a:r>
              <a:r>
                <a:rPr lang="en-US" altLang="ko-KR" sz="2200" b="1" dirty="0">
                  <a:solidFill>
                    <a:schemeClr val="bg1"/>
                  </a:solidFill>
                </a:rPr>
                <a:t>1 : </a:t>
              </a:r>
              <a:r>
                <a:rPr lang="ko-KR" altLang="en-US" sz="2200" b="1" dirty="0">
                  <a:solidFill>
                    <a:schemeClr val="bg1"/>
                  </a:solidFill>
                </a:rPr>
                <a:t>요양시설에서 노인의 성</a:t>
              </a:r>
            </a:p>
          </p:txBody>
        </p:sp>
      </p:grpSp>
      <p:sp>
        <p:nvSpPr>
          <p:cNvPr id="4" name="제목 1"/>
          <p:cNvSpPr txBox="1">
            <a:spLocks/>
          </p:cNvSpPr>
          <p:nvPr/>
        </p:nvSpPr>
        <p:spPr>
          <a:xfrm>
            <a:off x="1314450" y="3109390"/>
            <a:ext cx="6515100" cy="309294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ko-KR" altLang="en-US" sz="1800" dirty="0"/>
              <a:t>일본 </a:t>
            </a:r>
            <a:r>
              <a:rPr lang="ko-KR" altLang="en-US" sz="1800" dirty="0" err="1"/>
              <a:t>시마네현에</a:t>
            </a:r>
            <a:r>
              <a:rPr lang="ko-KR" altLang="en-US" sz="1800" dirty="0"/>
              <a:t> 있는 특별양호노인홈 </a:t>
            </a:r>
            <a:r>
              <a:rPr lang="ko-KR" altLang="en-US" sz="1800" dirty="0" err="1"/>
              <a:t>개호분야</a:t>
            </a:r>
            <a:r>
              <a:rPr lang="ko-KR" altLang="en-US" sz="1800" dirty="0"/>
              <a:t> 책임자</a:t>
            </a:r>
            <a:r>
              <a:rPr lang="en-US" altLang="ko-KR" sz="1800" dirty="0"/>
              <a:t> </a:t>
            </a:r>
            <a:r>
              <a:rPr lang="ko-KR" altLang="en-US" sz="1800" dirty="0" err="1"/>
              <a:t>나기미네</a:t>
            </a:r>
            <a:r>
              <a:rPr lang="ko-KR" altLang="en-US" sz="1800" dirty="0"/>
              <a:t> </a:t>
            </a:r>
            <a:r>
              <a:rPr lang="ko-KR" altLang="en-US" sz="1800" dirty="0" err="1"/>
              <a:t>다에코</a:t>
            </a:r>
            <a:r>
              <a:rPr lang="ko-KR" altLang="en-US" sz="1800" dirty="0"/>
              <a:t> </a:t>
            </a:r>
            <a:r>
              <a:rPr lang="en-US" altLang="ko-KR" sz="1800" dirty="0"/>
              <a:t>(52)</a:t>
            </a:r>
          </a:p>
          <a:p>
            <a:pPr algn="just">
              <a:lnSpc>
                <a:spcPct val="150000"/>
              </a:lnSpc>
            </a:pPr>
            <a:r>
              <a:rPr lang="en-US" altLang="ko-KR" sz="1800" dirty="0"/>
              <a:t>“</a:t>
            </a:r>
            <a:r>
              <a:rPr lang="ko-KR" altLang="en-US" sz="1800" dirty="0"/>
              <a:t>요즘은 노인돌봄시설에서도 </a:t>
            </a:r>
            <a:r>
              <a:rPr lang="ko-KR" altLang="en-US" sz="1800" dirty="0" err="1"/>
              <a:t>고령남녀의</a:t>
            </a:r>
            <a:r>
              <a:rPr lang="ko-KR" altLang="en-US" sz="1800" dirty="0"/>
              <a:t> </a:t>
            </a:r>
            <a:r>
              <a:rPr lang="ko-KR" altLang="en-US" sz="1800" dirty="0" err="1"/>
              <a:t>연애사례가</a:t>
            </a:r>
            <a:r>
              <a:rPr lang="ko-KR" altLang="en-US" sz="1800" dirty="0"/>
              <a:t> 늘고 있다</a:t>
            </a:r>
            <a:r>
              <a:rPr lang="en-US" altLang="ko-KR" sz="1800" dirty="0"/>
              <a:t>.”</a:t>
            </a:r>
          </a:p>
          <a:p>
            <a:pPr algn="just">
              <a:lnSpc>
                <a:spcPct val="150000"/>
              </a:lnSpc>
            </a:pPr>
            <a:endParaRPr lang="en-US" altLang="ko-KR" sz="1800" dirty="0"/>
          </a:p>
          <a:p>
            <a:pPr algn="just">
              <a:lnSpc>
                <a:spcPct val="150000"/>
              </a:lnSpc>
            </a:pPr>
            <a:r>
              <a:rPr lang="ko-KR" altLang="en-US" sz="1800" dirty="0"/>
              <a:t>섹스와 </a:t>
            </a:r>
            <a:r>
              <a:rPr lang="ko-KR" altLang="en-US" sz="1800" dirty="0" err="1"/>
              <a:t>초고령사회</a:t>
            </a:r>
            <a:r>
              <a:rPr lang="ko-KR" altLang="en-US" sz="1800" dirty="0"/>
              <a:t> 저자 </a:t>
            </a:r>
            <a:r>
              <a:rPr lang="ko-KR" altLang="en-US" sz="1800" dirty="0" err="1"/>
              <a:t>사카쓰메</a:t>
            </a:r>
            <a:r>
              <a:rPr lang="ko-KR" altLang="en-US" sz="1800" dirty="0"/>
              <a:t> 신고 </a:t>
            </a:r>
            <a:r>
              <a:rPr lang="en-US" altLang="ko-KR" sz="1800" dirty="0"/>
              <a:t>‘</a:t>
            </a:r>
            <a:r>
              <a:rPr lang="ko-KR" altLang="en-US" sz="1800" dirty="0" err="1"/>
              <a:t>화이트핸즈</a:t>
            </a:r>
            <a:r>
              <a:rPr lang="en-US" altLang="ko-KR" sz="1800" dirty="0"/>
              <a:t>’ </a:t>
            </a:r>
            <a:r>
              <a:rPr lang="ko-KR" altLang="en-US" sz="1800" dirty="0"/>
              <a:t>대표 </a:t>
            </a:r>
            <a:r>
              <a:rPr lang="en-US" altLang="ko-KR" sz="1800" dirty="0"/>
              <a:t>(36</a:t>
            </a:r>
            <a:r>
              <a:rPr lang="ko-KR" altLang="en-US" sz="1800" dirty="0"/>
              <a:t>세</a:t>
            </a:r>
            <a:r>
              <a:rPr lang="en-US" altLang="ko-KR" sz="1800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800" dirty="0"/>
              <a:t>“</a:t>
            </a:r>
            <a:r>
              <a:rPr lang="ko-KR" altLang="en-US" sz="1800" dirty="0"/>
              <a:t>고령자에게 성욕이 없을 것이라는 생각이 사회에 만연하게 </a:t>
            </a:r>
            <a:r>
              <a:rPr lang="ko-KR" altLang="en-US" sz="1800" dirty="0" err="1"/>
              <a:t>돌봄현장의</a:t>
            </a:r>
            <a:r>
              <a:rPr lang="ko-KR" altLang="en-US" sz="1800" dirty="0"/>
              <a:t> 문제로 이어지고 있다</a:t>
            </a:r>
            <a:r>
              <a:rPr lang="en-US" altLang="ko-KR" sz="1800" dirty="0"/>
              <a:t>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1)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고정관념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편견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차별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451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17FEABA-5ED2-48AE-B9FC-24DFBF69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1984027"/>
            <a:ext cx="2799364" cy="4147205"/>
          </a:xfrm>
          <a:prstGeom prst="rect">
            <a:avLst/>
          </a:prstGeom>
          <a:ln>
            <a:noFill/>
          </a:ln>
        </p:spPr>
      </p:pic>
      <p:sp>
        <p:nvSpPr>
          <p:cNvPr id="3" name="모서리가 둥근 직사각형 2"/>
          <p:cNvSpPr/>
          <p:nvPr/>
        </p:nvSpPr>
        <p:spPr>
          <a:xfrm>
            <a:off x="554182" y="1275503"/>
            <a:ext cx="8061784" cy="484909"/>
          </a:xfrm>
          <a:prstGeom prst="roundRect">
            <a:avLst/>
          </a:prstGeom>
          <a:solidFill>
            <a:srgbClr val="A6D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  <a:buSzPct val="100000"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b="1" dirty="0" err="1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베르나르</a:t>
            </a:r>
            <a:r>
              <a:rPr lang="ko-KR" altLang="en-US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 </a:t>
            </a:r>
            <a:r>
              <a:rPr lang="ko-KR" altLang="en-US" sz="2000" b="1" dirty="0" err="1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베르베르</a:t>
            </a:r>
            <a:r>
              <a:rPr lang="en-US" altLang="ko-KR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, [</a:t>
            </a:r>
            <a:r>
              <a:rPr lang="ko-KR" altLang="en-US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나무</a:t>
            </a:r>
            <a:r>
              <a:rPr lang="en-US" altLang="ko-KR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] </a:t>
            </a:r>
            <a:r>
              <a:rPr lang="ko-KR" altLang="en-US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中 </a:t>
            </a:r>
            <a:r>
              <a:rPr lang="en-US" altLang="ko-KR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“</a:t>
            </a:r>
            <a:r>
              <a:rPr lang="ko-KR" altLang="en-US" sz="2000" b="1" dirty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황혼의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반란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“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호소문</a:t>
            </a:r>
            <a:endParaRPr lang="en-US" altLang="ko-KR" sz="2000" dirty="0">
              <a:solidFill>
                <a:schemeClr val="tx1"/>
              </a:solidFill>
              <a:latin typeface="+mj-ea"/>
              <a:ea typeface="+mj-e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74B7A-CBFE-4809-A2FA-E14C54ECFE0B}"/>
              </a:ext>
            </a:extLst>
          </p:cNvPr>
          <p:cNvSpPr txBox="1"/>
          <p:nvPr/>
        </p:nvSpPr>
        <p:spPr>
          <a:xfrm>
            <a:off x="5809958" y="6369764"/>
            <a:ext cx="30539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출처 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베르나르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베르베르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(2003). 『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나무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』.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열린책들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782291" y="1984027"/>
            <a:ext cx="4599710" cy="3207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500"/>
              </a:lnSpc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“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우리를 존중해 주십시오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우리를 사랑해 주십시오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노인들은 아기들을 돌볼 수 있고 뜨개질을 할 수 있습니다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다리미질이나 요리를 할 수 있습니다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시간이 많이 걸려서 젊은이들이 싫어하는 모든 일을 우리는 아직 얼마든지 할 수 </a:t>
            </a:r>
            <a:r>
              <a:rPr lang="ko-KR" altLang="en-US" sz="1600" dirty="0" smtClean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있습니다</a:t>
            </a:r>
            <a:r>
              <a:rPr lang="en-US" altLang="ko-KR" sz="1600" dirty="0" smtClean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… </a:t>
            </a:r>
            <a:r>
              <a:rPr lang="ko-KR" altLang="en-US" sz="1600" dirty="0" smtClean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인간은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서로 연대할 줄 알고 함께 어울려 살 줄 압니다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…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노인을 배척하는 법률들을 철폐합시다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우리를 제거하기보다 활용할 생각을 하십시오</a:t>
            </a:r>
            <a:r>
              <a:rPr lang="en-US" altLang="ko-KR" sz="1600" dirty="0">
                <a:solidFill>
                  <a:schemeClr val="tx1"/>
                </a:solidFill>
                <a:latin typeface="+mj-ea"/>
                <a:cs typeface="Helvetica"/>
                <a:sym typeface="Helvetica"/>
              </a:rPr>
              <a:t>.”</a:t>
            </a:r>
            <a:endParaRPr lang="ko-KR" altLang="en-US" sz="1600" dirty="0">
              <a:solidFill>
                <a:schemeClr val="tx1"/>
              </a:solidFill>
              <a:latin typeface="+mj-ea"/>
              <a:cs typeface="Helvetica"/>
              <a:sym typeface="Helvetica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782291" y="5334124"/>
            <a:ext cx="4599710" cy="954824"/>
          </a:xfrm>
          <a:prstGeom prst="roundRect">
            <a:avLst/>
          </a:prstGeom>
          <a:solidFill>
            <a:srgbClr val="A6D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  <a:buSzPct val="100000"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위의 호소문을 통해 알 수 있는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노인의 상황은 어떤 것일까요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  <a:cs typeface="Helvetica"/>
                <a:sym typeface="Helvetica"/>
              </a:rPr>
              <a:t>?</a:t>
            </a:r>
            <a:endParaRPr lang="en-US" altLang="ko-KR" sz="2000" dirty="0">
              <a:solidFill>
                <a:schemeClr val="tx1"/>
              </a:solidFill>
              <a:latin typeface="+mj-ea"/>
              <a:ea typeface="+mj-ea"/>
              <a:cs typeface="Helvetica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931" y="284916"/>
            <a:ext cx="23936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700" b="1" spc="-12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황혼의 반란</a:t>
            </a:r>
            <a:endParaRPr lang="ko-KR" altLang="en-US" sz="27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291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1)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고정관념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편견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차별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817388" y="6156393"/>
            <a:ext cx="2654983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9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https://www.yna.co.kr/view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2" y="2048847"/>
            <a:ext cx="2817709" cy="404108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4012442" y="2007903"/>
            <a:ext cx="3507474" cy="378373"/>
          </a:xfrm>
          <a:prstGeom prst="round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EF264"/>
              </a:solidFill>
            </a:endParaRPr>
          </a:p>
        </p:txBody>
      </p:sp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1926040386"/>
              </p:ext>
            </p:extLst>
          </p:nvPr>
        </p:nvGraphicFramePr>
        <p:xfrm>
          <a:off x="3359528" y="1934777"/>
          <a:ext cx="5324630" cy="247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모서리가 둥근 직사각형 13"/>
          <p:cNvSpPr/>
          <p:nvPr/>
        </p:nvSpPr>
        <p:spPr>
          <a:xfrm>
            <a:off x="4012442" y="4300600"/>
            <a:ext cx="3507474" cy="378373"/>
          </a:xfrm>
          <a:prstGeom prst="roundRect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EF264"/>
              </a:solidFill>
            </a:endParaRPr>
          </a:p>
        </p:txBody>
      </p:sp>
      <p:graphicFrame>
        <p:nvGraphicFramePr>
          <p:cNvPr id="13" name="차트 12"/>
          <p:cNvGraphicFramePr/>
          <p:nvPr>
            <p:extLst>
              <p:ext uri="{D42A27DB-BD31-4B8C-83A1-F6EECF244321}">
                <p14:modId xmlns:p14="http://schemas.microsoft.com/office/powerpoint/2010/main" val="216222215"/>
              </p:ext>
            </p:extLst>
          </p:nvPr>
        </p:nvGraphicFramePr>
        <p:xfrm>
          <a:off x="3359528" y="4227474"/>
          <a:ext cx="5324630" cy="247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351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2)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사생활 보장된 공간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879067" y="6142745"/>
            <a:ext cx="1915210" cy="2854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자료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부산평화노인요양원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7307" y="1908387"/>
            <a:ext cx="7591892" cy="3955948"/>
            <a:chOff x="947307" y="1908387"/>
            <a:chExt cx="7591892" cy="395594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307" y="1908387"/>
              <a:ext cx="4498657" cy="3955948"/>
            </a:xfrm>
            <a:prstGeom prst="rect">
              <a:avLst/>
            </a:prstGeom>
          </p:spPr>
        </p:pic>
        <p:pic>
          <p:nvPicPr>
            <p:cNvPr id="13" name="_x121881632" descr="EMB00000254a510">
              <a:extLst>
                <a:ext uri="{FF2B5EF4-FFF2-40B4-BE49-F238E27FC236}">
                  <a16:creationId xmlns:a16="http://schemas.microsoft.com/office/drawing/2014/main" xmlns="" id="{B29C7985-A386-468E-98BF-3DB270DAE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964" y="1908387"/>
              <a:ext cx="3093235" cy="3955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42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42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384064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2) </a:t>
            </a:r>
            <a:r>
              <a:rPr lang="ko-KR" altLang="en-US" sz="2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개인소지품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 소장 및 비치할 권리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6464832" y="6156393"/>
            <a:ext cx="2106731" cy="2854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자료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스웨덴 </a:t>
            </a:r>
            <a:r>
              <a:rPr lang="ko-KR" altLang="en-US" sz="10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후딩에</a:t>
            </a: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노인요양원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784736" y="2099459"/>
            <a:ext cx="7754464" cy="3755434"/>
            <a:chOff x="968626" y="1900303"/>
            <a:chExt cx="7735319" cy="353887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062" y="1900305"/>
              <a:ext cx="2419933" cy="23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864" y="1900303"/>
              <a:ext cx="2926081" cy="3538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995" y="1900304"/>
              <a:ext cx="2428875" cy="3538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626" y="4243189"/>
              <a:ext cx="2417671" cy="1195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27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43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1122216" y="2461005"/>
            <a:ext cx="6920346" cy="1977642"/>
            <a:chOff x="2889901" y="2686372"/>
            <a:chExt cx="3551232" cy="655551"/>
          </a:xfrm>
        </p:grpSpPr>
        <p:sp>
          <p:nvSpPr>
            <p:cNvPr id="9" name="모서리가 둥근 직사각형"/>
            <p:cNvSpPr/>
            <p:nvPr/>
          </p:nvSpPr>
          <p:spPr>
            <a:xfrm>
              <a:off x="2889901" y="2686372"/>
              <a:ext cx="3551232" cy="655551"/>
            </a:xfrm>
            <a:prstGeom prst="roundRect">
              <a:avLst>
                <a:gd name="adj" fmla="val 6129"/>
              </a:avLst>
            </a:prstGeom>
            <a:solidFill>
              <a:srgbClr val="5E6FB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3" name="제목 1"/>
            <p:cNvSpPr txBox="1">
              <a:spLocks/>
            </p:cNvSpPr>
            <p:nvPr/>
          </p:nvSpPr>
          <p:spPr>
            <a:xfrm>
              <a:off x="2912061" y="2753909"/>
              <a:ext cx="3506913" cy="52047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</a:rPr>
                <a:t>[</a:t>
              </a:r>
              <a:r>
                <a:rPr lang="ko-KR" altLang="en-US" sz="2000" b="1" dirty="0" err="1">
                  <a:solidFill>
                    <a:schemeClr val="bg1"/>
                  </a:solidFill>
                </a:rPr>
                <a:t>예시상황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]</a:t>
              </a:r>
            </a:p>
            <a:p>
              <a:pPr>
                <a:lnSpc>
                  <a:spcPct val="12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</a:rPr>
                <a:t>A</a:t>
              </a:r>
              <a:r>
                <a:rPr lang="ko-KR" altLang="en-US" sz="2000" b="1" dirty="0" err="1">
                  <a:solidFill>
                    <a:schemeClr val="bg1"/>
                  </a:solidFill>
                </a:rPr>
                <a:t>데이케어</a:t>
              </a:r>
              <a:r>
                <a:rPr lang="ko-KR" altLang="en-US" sz="2000" b="1" dirty="0">
                  <a:solidFill>
                    <a:schemeClr val="bg1"/>
                  </a:solidFill>
                </a:rPr>
                <a:t> 센터는 노인 등급과 상관없이 프로그램을 진행하고 있다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. </a:t>
              </a:r>
              <a:r>
                <a:rPr lang="ko-KR" altLang="en-US" sz="2000" b="1" dirty="0" err="1">
                  <a:solidFill>
                    <a:schemeClr val="bg1"/>
                  </a:solidFill>
                </a:rPr>
                <a:t>그러다보니</a:t>
              </a:r>
              <a:r>
                <a:rPr lang="ko-KR" altLang="en-US" sz="2000" b="1" dirty="0">
                  <a:solidFill>
                    <a:schemeClr val="bg1"/>
                  </a:solidFill>
                </a:rPr>
                <a:t> 노인들 사이에 불만이 생기는데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</a:rPr>
                <a:t>인지능력이 저하된 노인의 경우는 진도를 못 따라 가고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</a:rPr>
                <a:t>인지능력이 좋은 노인의 경우에도 만족감을 느끼지 못한다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.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1562" y="1442334"/>
            <a:ext cx="507393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3)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 상태 및 욕구 맞는 서비스 받을 권리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" name="모서리가 둥근 직사각형"/>
          <p:cNvSpPr/>
          <p:nvPr/>
        </p:nvSpPr>
        <p:spPr>
          <a:xfrm>
            <a:off x="1122216" y="4597538"/>
            <a:ext cx="6920346" cy="1319045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122215" y="4597539"/>
            <a:ext cx="6877165" cy="13190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ko-KR" altLang="en-US" sz="2000" dirty="0"/>
              <a:t>     </a:t>
            </a:r>
            <a:r>
              <a:rPr lang="ko-KR" altLang="en-US" sz="2000" dirty="0" err="1"/>
              <a:t>데이케어</a:t>
            </a:r>
            <a:r>
              <a:rPr lang="ko-KR" altLang="en-US" sz="2000" dirty="0"/>
              <a:t> 센터는 노인들의 욕구를 파악하고 적절한 프로그램을 진행할 수 있도록 해야 한다</a:t>
            </a:r>
            <a:r>
              <a:rPr lang="en-US" altLang="ko-KR" sz="2000" dirty="0"/>
              <a:t>. </a:t>
            </a:r>
          </a:p>
        </p:txBody>
      </p:sp>
      <p:sp>
        <p:nvSpPr>
          <p:cNvPr id="7" name="오른쪽 화살표 6"/>
          <p:cNvSpPr/>
          <p:nvPr/>
        </p:nvSpPr>
        <p:spPr>
          <a:xfrm>
            <a:off x="1276350" y="4953000"/>
            <a:ext cx="266700" cy="209550"/>
          </a:xfrm>
          <a:prstGeom prst="rightArrow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7896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"/>
          <p:cNvSpPr/>
          <p:nvPr/>
        </p:nvSpPr>
        <p:spPr>
          <a:xfrm>
            <a:off x="1122216" y="2521466"/>
            <a:ext cx="6920346" cy="3331103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44</a:t>
            </a:fld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314450" y="2672879"/>
            <a:ext cx="6515100" cy="30282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ko-KR" altLang="en-US" sz="1800" dirty="0"/>
              <a:t>일부 직원은 벨라를 한 </a:t>
            </a:r>
            <a:r>
              <a:rPr lang="ko-KR" altLang="en-US" sz="1800" dirty="0" err="1"/>
              <a:t>사람이라기</a:t>
            </a:r>
            <a:r>
              <a:rPr lang="ko-KR" altLang="en-US" sz="1800" dirty="0"/>
              <a:t> 보다 환자로만 대했다</a:t>
            </a:r>
            <a:r>
              <a:rPr lang="en-US" altLang="ko-KR" sz="1800" dirty="0"/>
              <a:t>. </a:t>
            </a:r>
            <a:r>
              <a:rPr lang="ko-KR" altLang="en-US" sz="1800" dirty="0"/>
              <a:t>예를 들어 그녀는 자기가 좋아하는 머리 스타일이 있었다</a:t>
            </a:r>
            <a:r>
              <a:rPr lang="en-US" altLang="ko-KR" sz="1800" dirty="0"/>
              <a:t>. </a:t>
            </a:r>
            <a:r>
              <a:rPr lang="ko-KR" altLang="en-US" sz="1800" dirty="0"/>
              <a:t>그러나 아무도 어떻게 빗어 주면 좋을지 그녀에게 묻지 않았다</a:t>
            </a:r>
            <a:r>
              <a:rPr lang="en-US" altLang="ko-KR" sz="1800" dirty="0"/>
              <a:t>. </a:t>
            </a:r>
            <a:r>
              <a:rPr lang="ko-KR" altLang="en-US" sz="1800" dirty="0"/>
              <a:t>남편은 어떻게 음식을 잘라야 그녀가 어렵지 않게 음식을 삼킬 수 있는지</a:t>
            </a:r>
            <a:r>
              <a:rPr lang="en-US" altLang="ko-KR" sz="1800" dirty="0"/>
              <a:t>, </a:t>
            </a:r>
            <a:r>
              <a:rPr lang="ko-KR" altLang="en-US" sz="1800" dirty="0"/>
              <a:t>어떻게 앉혀야 그녀가 가장 편안해 하는지</a:t>
            </a:r>
            <a:r>
              <a:rPr lang="en-US" altLang="ko-KR" sz="1800" dirty="0"/>
              <a:t>, </a:t>
            </a:r>
            <a:r>
              <a:rPr lang="ko-KR" altLang="en-US" sz="1800" dirty="0"/>
              <a:t>어떻게 옷을 입혀야 그녀가 좋아하는지를 모두 알고 있었다</a:t>
            </a:r>
            <a:r>
              <a:rPr lang="en-US" altLang="ko-KR" sz="1800" dirty="0"/>
              <a:t>. </a:t>
            </a:r>
            <a:r>
              <a:rPr lang="ko-KR" altLang="en-US" sz="1800" dirty="0"/>
              <a:t>그러나 박사가 직원들에게 아무리 설명하려 해도 대부분 왜 그래야 하는지 이해하지 못했다</a:t>
            </a:r>
            <a:r>
              <a:rPr lang="en-US" altLang="ko-KR" sz="1800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507393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3)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 상태 및 욕구 맞는 서비스 받을 권리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5548952" y="6142745"/>
            <a:ext cx="3207433" cy="2828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출처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</a:t>
            </a:r>
            <a:r>
              <a:rPr lang="ko-KR" altLang="en-US" sz="10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아툴</a:t>
            </a: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0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가완디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(2016), </a:t>
            </a: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어떻게 </a:t>
            </a:r>
            <a:r>
              <a:rPr lang="ko-KR" altLang="en-US" sz="10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죽을것인가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?, </a:t>
            </a:r>
            <a:r>
              <a:rPr lang="ko-KR" altLang="en-US" sz="1000" kern="10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부키</a:t>
            </a:r>
            <a:endParaRPr lang="ko-KR" altLang="en-US" sz="1000" kern="10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682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45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1122216" y="2461005"/>
            <a:ext cx="6920346" cy="1558545"/>
            <a:chOff x="2889901" y="2686372"/>
            <a:chExt cx="3551232" cy="655551"/>
          </a:xfrm>
        </p:grpSpPr>
        <p:sp>
          <p:nvSpPr>
            <p:cNvPr id="9" name="모서리가 둥근 직사각형"/>
            <p:cNvSpPr/>
            <p:nvPr/>
          </p:nvSpPr>
          <p:spPr>
            <a:xfrm>
              <a:off x="2889901" y="2686372"/>
              <a:ext cx="3551232" cy="655551"/>
            </a:xfrm>
            <a:prstGeom prst="roundRect">
              <a:avLst>
                <a:gd name="adj" fmla="val 6129"/>
              </a:avLst>
            </a:prstGeom>
            <a:solidFill>
              <a:srgbClr val="5E6FB5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3" name="제목 1"/>
            <p:cNvSpPr txBox="1">
              <a:spLocks/>
            </p:cNvSpPr>
            <p:nvPr/>
          </p:nvSpPr>
          <p:spPr>
            <a:xfrm>
              <a:off x="2912061" y="2753909"/>
              <a:ext cx="3506913" cy="52047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1600" b="0" kern="1200" spc="-120" baseline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  <a:ea typeface="+mn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</a:rPr>
                <a:t>A </a:t>
              </a:r>
              <a:r>
                <a:rPr lang="ko-KR" altLang="en-US" sz="2000" b="1" dirty="0">
                  <a:solidFill>
                    <a:schemeClr val="bg1"/>
                  </a:solidFill>
                </a:rPr>
                <a:t>할머니는 집에서 혼자 지내는 것이 위험하다는 이유로 가족들이 일방적으로 시설에 입소 시켰다 생각하고 심리적 불안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</a:rPr>
                <a:t>우울증 증상 보이며 가족에 대한 불신으로 마음의 문을 닫고 있다</a:t>
              </a:r>
              <a:r>
                <a:rPr lang="en-US" altLang="ko-KR" sz="2000" b="1" dirty="0">
                  <a:solidFill>
                    <a:schemeClr val="bg1"/>
                  </a:solidFill>
                </a:rPr>
                <a:t>.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1562" y="1442334"/>
            <a:ext cx="507393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의사결정 과정에서 노인 당사자 배제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" name="모서리가 둥근 직사각형"/>
          <p:cNvSpPr/>
          <p:nvPr/>
        </p:nvSpPr>
        <p:spPr>
          <a:xfrm>
            <a:off x="1122216" y="4324350"/>
            <a:ext cx="6920346" cy="1592233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122215" y="4324350"/>
            <a:ext cx="6877165" cy="15922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700" dirty="0"/>
              <a:t>노인 당사자의 입소에 대한 자기결정권 존중</a:t>
            </a:r>
            <a:endParaRPr lang="en-US" altLang="ko-KR" sz="17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700" dirty="0"/>
              <a:t>노인</a:t>
            </a:r>
            <a:r>
              <a:rPr lang="en-US" altLang="ko-KR" sz="1700" dirty="0"/>
              <a:t> – </a:t>
            </a:r>
            <a:r>
              <a:rPr lang="ko-KR" altLang="en-US" sz="1700" dirty="0"/>
              <a:t>노인의 의사 문의하고 충분한 시간을 갖고 설명과 설득</a:t>
            </a:r>
            <a:endParaRPr lang="en-US" altLang="ko-KR" sz="17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700" dirty="0"/>
              <a:t>가족 </a:t>
            </a:r>
            <a:r>
              <a:rPr lang="en-US" altLang="ko-KR" sz="1700" dirty="0"/>
              <a:t>– </a:t>
            </a:r>
            <a:r>
              <a:rPr lang="ko-KR" altLang="en-US" sz="1700" dirty="0"/>
              <a:t>생활 어르신의 권리</a:t>
            </a:r>
            <a:r>
              <a:rPr lang="en-US" altLang="ko-KR" sz="1700" dirty="0"/>
              <a:t>, </a:t>
            </a:r>
            <a:r>
              <a:rPr lang="ko-KR" altLang="en-US" sz="1700" dirty="0"/>
              <a:t>시설의 규칙 및 규정을 충분히 설명 필요</a:t>
            </a:r>
            <a:endParaRPr lang="en-US" altLang="ko-KR" sz="1700" dirty="0"/>
          </a:p>
        </p:txBody>
      </p:sp>
    </p:spTree>
    <p:extLst>
      <p:ext uri="{BB962C8B-B14F-4D97-AF65-F5344CB8AC3E}">
        <p14:creationId xmlns:p14="http://schemas.microsoft.com/office/powerpoint/2010/main" val="13959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46</a:t>
            </a:fld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31562" y="1442334"/>
            <a:ext cx="507393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4)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개인의 선호에 기초한 일상생활을 할 권리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" name="모서리가 둥근 직사각형"/>
          <p:cNvSpPr/>
          <p:nvPr/>
        </p:nvSpPr>
        <p:spPr>
          <a:xfrm>
            <a:off x="831562" y="4353636"/>
            <a:ext cx="3660656" cy="1864294"/>
          </a:xfrm>
          <a:prstGeom prst="roundRect">
            <a:avLst>
              <a:gd name="adj" fmla="val 6129"/>
            </a:avLst>
          </a:prstGeom>
          <a:solidFill>
            <a:srgbClr val="8995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988866" y="4466472"/>
            <a:ext cx="3296532" cy="17514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just">
              <a:lnSpc>
                <a:spcPts val="2500"/>
              </a:lnSpc>
            </a:pPr>
            <a:r>
              <a: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다양한 조리법과 식단을 개발해 노인의 선호와 기호를 반영하는 식단을 마련해 노인들이 평소 먹고 싶어 하는 음식을 먹을 수 있도록 배려해야 한다</a:t>
            </a:r>
            <a:r>
              <a:rPr lang="en-US" altLang="ko-KR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831562" y="2101152"/>
            <a:ext cx="3660657" cy="2170598"/>
            <a:chOff x="353536" y="1930861"/>
            <a:chExt cx="4212352" cy="32550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36" y="1930861"/>
              <a:ext cx="4212352" cy="3255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제목 1">
              <a:extLst>
                <a:ext uri="{FF2B5EF4-FFF2-40B4-BE49-F238E27FC236}">
                  <a16:creationId xmlns:a16="http://schemas.microsoft.com/office/drawing/2014/main" xmlns="" id="{88FD0743-8D1A-482E-AD88-FC6538A24A2F}"/>
                </a:ext>
              </a:extLst>
            </p:cNvPr>
            <p:cNvSpPr txBox="1">
              <a:spLocks/>
            </p:cNvSpPr>
            <p:nvPr/>
          </p:nvSpPr>
          <p:spPr>
            <a:xfrm>
              <a:off x="353536" y="2602384"/>
              <a:ext cx="4212352" cy="956016"/>
            </a:xfrm>
            <a:prstGeom prst="rect">
              <a:avLst/>
            </a:prstGeom>
            <a:solidFill>
              <a:srgbClr val="0070C0">
                <a:alpha val="74000"/>
              </a:srgbClr>
            </a:solidFill>
          </p:spPr>
          <p:txBody>
            <a:bodyPr vert="horz" lIns="91482" tIns="45741" rIns="91482" bIns="45741" rtlCol="0" anchor="ctr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제공자 중심</a:t>
              </a:r>
              <a:r>
                <a:rPr lang="en-US" altLang="ko-KR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, </a:t>
              </a:r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급식 서비스</a:t>
              </a:r>
              <a:endParaRPr lang="en-US" altLang="ko-KR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73" y="2101152"/>
            <a:ext cx="3498779" cy="217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모서리가 둥근 직사각형"/>
          <p:cNvSpPr/>
          <p:nvPr/>
        </p:nvSpPr>
        <p:spPr>
          <a:xfrm>
            <a:off x="4617773" y="4353636"/>
            <a:ext cx="3530198" cy="1864292"/>
          </a:xfrm>
          <a:prstGeom prst="roundRect">
            <a:avLst>
              <a:gd name="adj" fmla="val 6129"/>
            </a:avLst>
          </a:prstGeom>
          <a:solidFill>
            <a:srgbClr val="8995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4713599" y="4482249"/>
            <a:ext cx="3307125" cy="15797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just">
              <a:lnSpc>
                <a:spcPts val="2500"/>
              </a:lnSpc>
            </a:pPr>
            <a:r>
              <a: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노인복지시설은 노인의 기호를 무시하고 단체복이나 환자복을 일괄적으로 </a:t>
            </a:r>
            <a:r>
              <a:rPr lang="ko-KR" altLang="en-US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착용시켜서는</a:t>
            </a:r>
            <a:r>
              <a: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 안되며</a:t>
            </a:r>
            <a:r>
              <a:rPr lang="en-US" altLang="ko-KR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, </a:t>
            </a:r>
            <a:r>
              <a:rPr lang="ko-KR" altLang="en-US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노인 개인이 선호하는 색상과 스타일의 의복을 착용할 권리를 보장해야 한다</a:t>
            </a:r>
            <a:r>
              <a:rPr lang="en-US" altLang="ko-KR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35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47</a:t>
            </a:fld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31562" y="1442334"/>
            <a:ext cx="507393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5)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사회의 일원으로서 노인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노인시설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988865" y="2327469"/>
            <a:ext cx="2935435" cy="1238825"/>
          </a:xfrm>
          <a:prstGeom prst="roundRect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노인이 되면</a:t>
            </a:r>
            <a:endParaRPr lang="en-US" altLang="ko-KR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살던 곳을 떠나</a:t>
            </a:r>
            <a:endParaRPr lang="en-US" altLang="ko-KR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요양시설로 가야해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048250" y="2353521"/>
            <a:ext cx="3023521" cy="1214012"/>
          </a:xfrm>
          <a:prstGeom prst="roundRect">
            <a:avLst/>
          </a:prstGeom>
          <a:solidFill>
            <a:srgbClr val="5E6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노인요양시설은</a:t>
            </a:r>
            <a:endParaRPr lang="en-US" altLang="ko-KR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우리지역에 </a:t>
            </a:r>
            <a:endParaRPr lang="en-US" altLang="ko-KR" b="1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lnSpc>
                <a:spcPts val="2500"/>
              </a:lnSpc>
            </a:pPr>
            <a:r>
              <a:rPr lang="ko-KR" altLang="en-US" b="1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</a:rPr>
              <a:t>있어서는 안돼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9296" y="3005065"/>
            <a:ext cx="682043" cy="812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ko-KR" sz="36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VS</a:t>
            </a:r>
            <a:endParaRPr sz="36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988865" y="3382577"/>
            <a:ext cx="2935435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400" spc="-12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노인이되면</a:t>
            </a:r>
            <a:r>
              <a:rPr lang="ko-KR" altLang="en-US" sz="14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 일상생활 도움이 필요하다는 이유로 살던 곳을 떠나 가족과 분리되어 요양시설로 가서 생활하는게 당연하다는 생각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048250" y="3382577"/>
            <a:ext cx="3023521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4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노인요양시설은 지역사회에 개방되어서는 안되고</a:t>
            </a:r>
            <a:r>
              <a:rPr lang="en-US" altLang="ko-KR" sz="14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ko-KR" altLang="en-US" sz="14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</a:rPr>
              <a:t>지역주민들에게 최대한 피해가 되지 않도록 분리되어 위치해야 한다고 하는 생각</a:t>
            </a:r>
          </a:p>
        </p:txBody>
      </p:sp>
      <p:sp>
        <p:nvSpPr>
          <p:cNvPr id="22" name="모서리가 둥근 직사각형"/>
          <p:cNvSpPr/>
          <p:nvPr/>
        </p:nvSpPr>
        <p:spPr>
          <a:xfrm>
            <a:off x="1122216" y="5276850"/>
            <a:ext cx="6920346" cy="918000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1228298" y="5283674"/>
            <a:ext cx="6687403" cy="911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ko-KR" altLang="en-US" dirty="0"/>
              <a:t>요양원은 할머니의 적응을 이유로 보호자에게 </a:t>
            </a:r>
            <a:r>
              <a:rPr lang="ko-KR" altLang="en-US" dirty="0" err="1"/>
              <a:t>면회오지</a:t>
            </a:r>
            <a:r>
              <a:rPr lang="ko-KR" altLang="en-US" dirty="0"/>
              <a:t> 말라고 하고</a:t>
            </a:r>
            <a:r>
              <a:rPr lang="en-US" altLang="ko-KR" dirty="0"/>
              <a:t>, </a:t>
            </a:r>
            <a:r>
              <a:rPr lang="ko-KR" altLang="en-US" dirty="0"/>
              <a:t>요양원 규칙을 이유로 할머니의 외출</a:t>
            </a:r>
            <a:r>
              <a:rPr lang="en-US" altLang="ko-KR" dirty="0"/>
              <a:t>, </a:t>
            </a:r>
            <a:r>
              <a:rPr lang="ko-KR" altLang="en-US" dirty="0"/>
              <a:t>외박 및 휴대전화 사용을 불허</a:t>
            </a:r>
            <a:endParaRPr lang="en-US" altLang="ko-KR" dirty="0"/>
          </a:p>
        </p:txBody>
      </p:sp>
      <p:sp>
        <p:nvSpPr>
          <p:cNvPr id="24" name="TextBox 23"/>
          <p:cNvSpPr txBox="1"/>
          <p:nvPr/>
        </p:nvSpPr>
        <p:spPr>
          <a:xfrm>
            <a:off x="1122214" y="4869137"/>
            <a:ext cx="2159288" cy="414537"/>
          </a:xfrm>
          <a:prstGeom prst="rect">
            <a:avLst/>
          </a:prstGeom>
          <a:solidFill>
            <a:srgbClr val="5E6F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ko-KR" altLang="en-US" sz="18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노인인권침해 사례</a:t>
            </a:r>
            <a:endParaRPr sz="18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부제목 2">
            <a:extLst>
              <a:ext uri="{FF2B5EF4-FFF2-40B4-BE49-F238E27FC236}">
                <a16:creationId xmlns:a16="http://schemas.microsoft.com/office/drawing/2014/main" xmlns="" id="{2FA409EF-5BB3-4246-BA53-71E2155BCC3E}"/>
              </a:ext>
            </a:extLst>
          </p:cNvPr>
          <p:cNvSpPr txBox="1">
            <a:spLocks/>
          </p:cNvSpPr>
          <p:nvPr/>
        </p:nvSpPr>
        <p:spPr>
          <a:xfrm>
            <a:off x="830363" y="6156393"/>
            <a:ext cx="2361549" cy="3364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국가인권위원회 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18 – </a:t>
            </a:r>
            <a:r>
              <a:rPr lang="ko-KR" altLang="en-US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진정 </a:t>
            </a:r>
            <a:r>
              <a:rPr lang="en-US" altLang="ko-KR" sz="1000" kern="1000" spc="-12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- 0084300</a:t>
            </a:r>
            <a:endParaRPr lang="ko-KR" altLang="en-US" sz="1000" kern="1000" spc="-12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84737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48</a:t>
            </a:fld>
            <a:endParaRPr lang="ko-KR" altLang="en-US"/>
          </a:p>
        </p:txBody>
      </p:sp>
      <p:sp>
        <p:nvSpPr>
          <p:cNvPr id="3" name="모서리가 둥근 직사각형"/>
          <p:cNvSpPr/>
          <p:nvPr/>
        </p:nvSpPr>
        <p:spPr>
          <a:xfrm>
            <a:off x="1122216" y="3892984"/>
            <a:ext cx="6920346" cy="1820834"/>
          </a:xfrm>
          <a:prstGeom prst="roundRect">
            <a:avLst>
              <a:gd name="adj" fmla="val 6129"/>
            </a:avLst>
          </a:prstGeom>
          <a:solidFill>
            <a:srgbClr val="FAEE5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5" name="모서리가 둥근 직사각형"/>
          <p:cNvSpPr/>
          <p:nvPr/>
        </p:nvSpPr>
        <p:spPr>
          <a:xfrm>
            <a:off x="1122216" y="2637563"/>
            <a:ext cx="6920346" cy="1099125"/>
          </a:xfrm>
          <a:prstGeom prst="roundRect">
            <a:avLst>
              <a:gd name="adj" fmla="val 6129"/>
            </a:avLst>
          </a:prstGeom>
          <a:solidFill>
            <a:srgbClr val="5E6FB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165400" y="2793859"/>
            <a:ext cx="6833981" cy="78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chemeClr val="bg1"/>
                </a:solidFill>
              </a:rPr>
              <a:t>인권에 대해 알아야 한다</a:t>
            </a:r>
            <a:r>
              <a:rPr lang="en-US" altLang="ko-KR" sz="2200" b="1" dirty="0">
                <a:solidFill>
                  <a:schemeClr val="bg1"/>
                </a:solidFill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chemeClr val="bg1"/>
                </a:solidFill>
              </a:rPr>
              <a:t>인권에 대한 지식     태도     </a:t>
            </a:r>
            <a:r>
              <a:rPr lang="ko-KR" altLang="en-US" sz="2200" b="1" dirty="0" err="1">
                <a:solidFill>
                  <a:schemeClr val="bg1"/>
                </a:solidFill>
              </a:rPr>
              <a:t>행동변화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314450" y="4083484"/>
            <a:ext cx="6515100" cy="14398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200" b="1" dirty="0"/>
              <a:t>인원에 대해 공부하면 인권 감수성을 높일 수 있다</a:t>
            </a:r>
            <a:r>
              <a:rPr lang="en-US" altLang="ko-KR" sz="22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62" y="1442334"/>
            <a:ext cx="6997988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457200">
              <a:lnSpc>
                <a:spcPct val="130000"/>
              </a:lnSpc>
              <a:spcBef>
                <a:spcPts val="2400"/>
              </a:spcBef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ko-KR" altLang="en-US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인권감수성을 높이기 위해 우리에게 필요한 것</a:t>
            </a:r>
            <a:r>
              <a:rPr lang="en-US" altLang="ko-KR" sz="2000" spc="-12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j-ea"/>
                <a:ea typeface="+mj-ea"/>
              </a:rPr>
              <a:t>?</a:t>
            </a:r>
            <a:endParaRPr sz="2000" spc="-120" dirty="0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487139" y="3268014"/>
            <a:ext cx="266700" cy="209550"/>
          </a:xfrm>
          <a:prstGeom prst="rightArrow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>
            <a:off x="5401539" y="3268014"/>
            <a:ext cx="266700" cy="209550"/>
          </a:xfrm>
          <a:prstGeom prst="rightArrow">
            <a:avLst/>
          </a:prstGeom>
          <a:solidFill>
            <a:srgbClr val="FEF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99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4294967295"/>
          </p:nvPr>
        </p:nvSpPr>
        <p:spPr>
          <a:xfrm>
            <a:off x="483227" y="1405730"/>
            <a:ext cx="8113690" cy="498523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국가인권위원회</a:t>
            </a:r>
            <a:r>
              <a:rPr lang="en-US" altLang="ko-KR" dirty="0">
                <a:latin typeface="+mn-ea"/>
              </a:rPr>
              <a:t> (2018). </a:t>
            </a:r>
            <a:r>
              <a:rPr lang="ko-KR" altLang="en-US" dirty="0">
                <a:latin typeface="+mn-ea"/>
              </a:rPr>
              <a:t>노인인권종합보고서</a:t>
            </a:r>
            <a:r>
              <a:rPr lang="en-US" altLang="ko-KR" dirty="0">
                <a:latin typeface="+mn-ea"/>
              </a:rPr>
              <a:t>.</a:t>
            </a:r>
            <a:endParaRPr lang="ko-KR" altLang="en-US" dirty="0">
              <a:latin typeface="+mn-ea"/>
            </a:endParaRP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국가인권위원회 홈페이지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국가인권위원회 </a:t>
            </a:r>
            <a:r>
              <a:rPr lang="en-US" altLang="ko-KR" dirty="0">
                <a:latin typeface="+mn-ea"/>
              </a:rPr>
              <a:t>(2015). </a:t>
            </a:r>
            <a:r>
              <a:rPr lang="ko-KR" altLang="en-US" dirty="0">
                <a:latin typeface="+mn-ea"/>
              </a:rPr>
              <a:t>인권상담사례집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 err="1">
                <a:latin typeface="+mn-ea"/>
              </a:rPr>
              <a:t>정순둘</a:t>
            </a:r>
            <a:r>
              <a:rPr lang="ko-KR" altLang="en-US" dirty="0">
                <a:latin typeface="+mn-ea"/>
              </a:rPr>
              <a:t> </a:t>
            </a:r>
            <a:r>
              <a:rPr lang="ko-KR" altLang="en-US" dirty="0" err="1">
                <a:latin typeface="+mn-ea"/>
              </a:rPr>
              <a:t>안순태</a:t>
            </a:r>
            <a:r>
              <a:rPr lang="ko-KR" altLang="en-US" dirty="0">
                <a:latin typeface="+mn-ea"/>
              </a:rPr>
              <a:t> 김주현 </a:t>
            </a:r>
            <a:r>
              <a:rPr lang="en-US" altLang="ko-KR" dirty="0">
                <a:latin typeface="+mn-ea"/>
              </a:rPr>
              <a:t>(2019). </a:t>
            </a:r>
            <a:r>
              <a:rPr lang="ko-KR" altLang="en-US" dirty="0">
                <a:latin typeface="+mn-ea"/>
              </a:rPr>
              <a:t>노인인권모니터링</a:t>
            </a:r>
            <a:r>
              <a:rPr lang="en-US" altLang="ko-KR" dirty="0">
                <a:latin typeface="+mn-ea"/>
              </a:rPr>
              <a:t>: </a:t>
            </a:r>
            <a:r>
              <a:rPr lang="ko-KR" altLang="en-US" dirty="0">
                <a:latin typeface="+mn-ea"/>
              </a:rPr>
              <a:t>노인혐오차별 실태조사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아셈노인인권정책센터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중앙노인보호전문기관 </a:t>
            </a:r>
            <a:r>
              <a:rPr lang="en-US" altLang="ko-KR" dirty="0">
                <a:latin typeface="+mn-ea"/>
              </a:rPr>
              <a:t>(2019). </a:t>
            </a:r>
            <a:r>
              <a:rPr lang="ko-KR" altLang="en-US" dirty="0">
                <a:latin typeface="+mn-ea"/>
              </a:rPr>
              <a:t>노인인권교육 </a:t>
            </a:r>
            <a:r>
              <a:rPr lang="en-US" altLang="ko-KR" dirty="0">
                <a:latin typeface="+mn-ea"/>
              </a:rPr>
              <a:t>PPT </a:t>
            </a:r>
            <a:r>
              <a:rPr lang="ko-KR" altLang="en-US" dirty="0">
                <a:latin typeface="+mn-ea"/>
              </a:rPr>
              <a:t>자료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 err="1">
                <a:latin typeface="+mn-ea"/>
              </a:rPr>
              <a:t>아툴</a:t>
            </a:r>
            <a:r>
              <a:rPr lang="ko-KR" altLang="en-US" dirty="0">
                <a:latin typeface="+mn-ea"/>
              </a:rPr>
              <a:t> </a:t>
            </a:r>
            <a:r>
              <a:rPr lang="ko-KR" altLang="en-US" dirty="0" err="1">
                <a:latin typeface="+mn-ea"/>
              </a:rPr>
              <a:t>가완디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(2016). </a:t>
            </a:r>
            <a:r>
              <a:rPr lang="ko-KR" altLang="en-US" dirty="0">
                <a:latin typeface="+mn-ea"/>
              </a:rPr>
              <a:t>어떻게 죽을 것인가</a:t>
            </a:r>
            <a:r>
              <a:rPr lang="en-US" altLang="ko-KR" dirty="0">
                <a:latin typeface="+mn-ea"/>
              </a:rPr>
              <a:t>?. </a:t>
            </a:r>
            <a:r>
              <a:rPr lang="ko-KR" altLang="en-US" dirty="0" err="1">
                <a:latin typeface="+mn-ea"/>
              </a:rPr>
              <a:t>부키</a:t>
            </a:r>
            <a:r>
              <a:rPr lang="en-US" altLang="ko-KR" dirty="0">
                <a:latin typeface="+mn-ea"/>
              </a:rPr>
              <a:t>.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연합뉴스 </a:t>
            </a:r>
            <a:r>
              <a:rPr lang="en-US" altLang="ko-KR" dirty="0">
                <a:latin typeface="+mn-ea"/>
              </a:rPr>
              <a:t>(2018.6.1). </a:t>
            </a:r>
            <a:r>
              <a:rPr lang="ko-KR" altLang="en-US" dirty="0" err="1">
                <a:latin typeface="+mn-ea"/>
              </a:rPr>
              <a:t>기사검색</a:t>
            </a:r>
            <a:r>
              <a:rPr lang="en-US" altLang="ko-KR" dirty="0">
                <a:latin typeface="+mn-ea"/>
              </a:rPr>
              <a:t> https://www.yna.co.kr/view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조선일보 인터넷 뉴스 </a:t>
            </a:r>
            <a:r>
              <a:rPr lang="en-US" altLang="ko-KR" dirty="0">
                <a:latin typeface="+mn-ea"/>
              </a:rPr>
              <a:t>(2018.1.13). http://newsteacher.chosun.com/site/data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kern="1000" dirty="0">
                <a:latin typeface="+mn-ea"/>
              </a:rPr>
              <a:t>경남신문 </a:t>
            </a:r>
            <a:r>
              <a:rPr lang="en-US" altLang="ko-KR" kern="1000" dirty="0">
                <a:latin typeface="+mn-ea"/>
              </a:rPr>
              <a:t>(2010.4.27). </a:t>
            </a:r>
            <a:r>
              <a:rPr lang="ko-KR" altLang="en-US" kern="1000" dirty="0" err="1">
                <a:latin typeface="+mn-ea"/>
              </a:rPr>
              <a:t>기사검색</a:t>
            </a:r>
            <a:r>
              <a:rPr lang="ko-KR" altLang="en-US" kern="1000" dirty="0">
                <a:latin typeface="+mn-ea"/>
              </a:rPr>
              <a:t> </a:t>
            </a:r>
            <a:r>
              <a:rPr lang="en-US" altLang="ko-KR" kern="1000" dirty="0">
                <a:latin typeface="+mn-ea"/>
              </a:rPr>
              <a:t>http://www.knnews.co.kr/news/articleView.php?idxno=893282</a:t>
            </a: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부산일보 </a:t>
            </a:r>
            <a:r>
              <a:rPr lang="en-US" altLang="ko-KR" dirty="0">
                <a:latin typeface="+mn-ea"/>
              </a:rPr>
              <a:t>(2019.6.24). http://www.busan.com/view/busan</a:t>
            </a:r>
            <a:endParaRPr lang="ko-KR" altLang="en-US" dirty="0">
              <a:latin typeface="+mn-ea"/>
            </a:endParaRPr>
          </a:p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ko-KR" altLang="en-US" dirty="0">
                <a:latin typeface="+mn-ea"/>
              </a:rPr>
              <a:t>구글 검색</a:t>
            </a:r>
            <a:r>
              <a:rPr lang="en-US" altLang="ko-KR" dirty="0">
                <a:latin typeface="+mn-ea"/>
              </a:rPr>
              <a:t>.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https://m.post.naver.com/viewer/, </a:t>
            </a:r>
            <a:r>
              <a:rPr lang="ko-KR" altLang="en-US" dirty="0">
                <a:latin typeface="+mn-ea"/>
              </a:rPr>
              <a:t>정년제도 </a:t>
            </a:r>
            <a:endParaRPr lang="en-US" altLang="ko-KR" dirty="0"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2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F74B7A-CBFE-4809-A2FA-E14C54ECFE0B}"/>
              </a:ext>
            </a:extLst>
          </p:cNvPr>
          <p:cNvSpPr txBox="1"/>
          <p:nvPr/>
        </p:nvSpPr>
        <p:spPr>
          <a:xfrm>
            <a:off x="3939214" y="6369764"/>
            <a:ext cx="4924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출처 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카타리나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잉엘만순드베리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(2016). 『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감옥에 가기로 한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메르타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할머니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』.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열린책들</a:t>
            </a:r>
            <a:endParaRPr lang="en-US" altLang="ko-KR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endParaRPr lang="ko-KR" altLang="en-US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581FC5C-781D-4593-B6D5-3BA02312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59" y="2025452"/>
            <a:ext cx="2801395" cy="41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학습목표…"/>
          <p:cNvSpPr txBox="1">
            <a:spLocks/>
          </p:cNvSpPr>
          <p:nvPr/>
        </p:nvSpPr>
        <p:spPr>
          <a:xfrm>
            <a:off x="3939214" y="2095792"/>
            <a:ext cx="4571740" cy="388680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500"/>
              </a:lnSpc>
              <a:spcBef>
                <a:spcPts val="0"/>
              </a:spcBef>
              <a:buSzPct val="100000"/>
              <a:buNone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스웨덴의 작가 </a:t>
            </a:r>
            <a:r>
              <a:rPr lang="ko-KR" altLang="en-US" sz="1600" dirty="0" err="1">
                <a:latin typeface="+mj-ea"/>
                <a:ea typeface="+mj-ea"/>
                <a:cs typeface="Helvetica"/>
                <a:sym typeface="Helvetica"/>
              </a:rPr>
              <a:t>카타리나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 </a:t>
            </a:r>
            <a:r>
              <a:rPr lang="ko-KR" altLang="en-US" sz="1600" dirty="0" err="1">
                <a:latin typeface="+mj-ea"/>
                <a:ea typeface="+mj-ea"/>
                <a:cs typeface="Helvetica"/>
                <a:sym typeface="Helvetica"/>
              </a:rPr>
              <a:t>잉엘만순드베리는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 사회가 노인을 바라보는 시선을 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‘</a:t>
            </a:r>
            <a:r>
              <a:rPr lang="ko-KR" altLang="en-US" sz="1600" dirty="0" err="1">
                <a:latin typeface="+mj-ea"/>
                <a:ea typeface="+mj-ea"/>
                <a:cs typeface="Helvetica"/>
                <a:sym typeface="Helvetica"/>
              </a:rPr>
              <a:t>노인요양소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‘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에서 찾는다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.</a:t>
            </a:r>
          </a:p>
          <a:p>
            <a:pPr marL="0" indent="0" algn="just">
              <a:lnSpc>
                <a:spcPts val="2500"/>
              </a:lnSpc>
              <a:spcBef>
                <a:spcPts val="0"/>
              </a:spcBef>
              <a:buSzPct val="100000"/>
              <a:buNone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600" dirty="0">
              <a:latin typeface="+mj-ea"/>
              <a:ea typeface="+mj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8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시 취침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간식 금지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산책은 어쩌다 한 번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노인노양소에서 </a:t>
            </a:r>
            <a:r>
              <a:rPr lang="ko-KR" altLang="en-US" sz="1600" dirty="0" err="1">
                <a:latin typeface="+mj-ea"/>
                <a:ea typeface="+mj-ea"/>
                <a:cs typeface="Helvetica"/>
                <a:sym typeface="Helvetica"/>
              </a:rPr>
              <a:t>썩느니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 차라리 감옥에 가는게 낫겠다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.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600" dirty="0">
              <a:latin typeface="+mj-ea"/>
              <a:ea typeface="+mj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“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나이 많은 노인들을 제대로 대접하지 않는 이 날도둑놈들이 활개를 치는 사회에서 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79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세의 노인 </a:t>
            </a:r>
            <a:r>
              <a:rPr lang="ko-KR" altLang="en-US" sz="1600" dirty="0" err="1">
                <a:latin typeface="+mj-ea"/>
                <a:ea typeface="+mj-ea"/>
                <a:cs typeface="Helvetica"/>
                <a:sym typeface="Helvetica"/>
              </a:rPr>
              <a:t>메르타가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 할 수 있는 다른 일이 뭐가 있겠는가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?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현실을 받아들이든지 아니면 그대로 죽어가든지 아니면 적응을 해서 살아가든지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…”</a:t>
            </a:r>
            <a:endParaRPr lang="ko-KR" altLang="en-US" sz="1600" dirty="0">
              <a:latin typeface="+mj-ea"/>
              <a:ea typeface="+mj-ea"/>
              <a:cs typeface="Helvetica"/>
              <a:sym typeface="Helvetic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54182" y="1260586"/>
            <a:ext cx="8061784" cy="484909"/>
          </a:xfrm>
          <a:prstGeom prst="roundRect">
            <a:avLst/>
          </a:prstGeom>
          <a:solidFill>
            <a:srgbClr val="A6D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500"/>
              </a:lnSpc>
              <a:buSzPct val="100000"/>
              <a:defRPr sz="27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20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카타리나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잉멜만순드베리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[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감옥에 가기로 한 </a:t>
            </a:r>
            <a:r>
              <a:rPr lang="ko-KR" altLang="en-US" sz="20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메르타</a:t>
            </a:r>
            <a:r>
              <a:rPr lang="ko-KR" altLang="en-US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 할머니</a:t>
            </a: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elvetica"/>
                <a:sym typeface="Helvetica"/>
              </a:rPr>
              <a:t>]</a:t>
            </a:r>
            <a:endParaRPr lang="en-US" altLang="ko-KR" sz="1600" b="1" dirty="0">
              <a:solidFill>
                <a:prstClr val="black"/>
              </a:solidFill>
              <a:latin typeface="맑은 고딕" panose="020B0503020000020004" pitchFamily="50" charset="-127"/>
              <a:cs typeface="Helvetica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931" y="284916"/>
            <a:ext cx="54662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. 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감옥에 가기로 한 </a:t>
            </a:r>
            <a:r>
              <a:rPr lang="ko-KR" altLang="en-US" sz="2700" b="1" spc="-120" baseline="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메르타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할머니</a:t>
            </a:r>
            <a:endParaRPr lang="ko-KR" altLang="en-US" sz="27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609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33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6" name="학습목표…"/>
          <p:cNvSpPr txBox="1">
            <a:spLocks/>
          </p:cNvSpPr>
          <p:nvPr/>
        </p:nvSpPr>
        <p:spPr>
          <a:xfrm>
            <a:off x="836397" y="1668866"/>
            <a:ext cx="7375618" cy="4612772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어느 날 </a:t>
            </a:r>
            <a:r>
              <a:rPr lang="ko-KR" altLang="en-US" sz="1800" dirty="0" err="1">
                <a:latin typeface="+mj-ea"/>
                <a:ea typeface="+mj-ea"/>
                <a:cs typeface="Helvetica"/>
                <a:sym typeface="Helvetica"/>
              </a:rPr>
              <a:t>메르타는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 감옥에 대한 다큐멘터리를 본다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그가 본 감옥의 모습은 노인요양원보다 훨씬 나아 보였다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하루에 한 번 산책이 가능했고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간식도 먹을 수 있었다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그는 죄수들보다 못한 삶을 살고 있다고 느낀다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800" dirty="0">
              <a:latin typeface="+mj-ea"/>
              <a:ea typeface="+mj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‘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노인요양소에 있을 바에 차라리 감옥에 가자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!’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그것이 </a:t>
            </a:r>
            <a:r>
              <a:rPr lang="ko-KR" altLang="en-US" sz="1800" dirty="0" err="1">
                <a:latin typeface="+mj-ea"/>
                <a:ea typeface="+mj-ea"/>
                <a:cs typeface="Helvetica"/>
                <a:sym typeface="Helvetica"/>
              </a:rPr>
              <a:t>메르타의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 결심이었다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800" dirty="0">
              <a:latin typeface="+mj-ea"/>
              <a:ea typeface="+mj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“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모든 노인요양소는 국가의 교도소에 적용되는 동일한 규정에 의해 시설이 갖추어져야 한다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. 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나이가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모든 요양소에는 컴퓨터가 갖추어져야 하며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또한 미용사와 발 마사지 전문가가 상주해야 한다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즐거운 외출과 몸 관리 또한 요양소의 의무 사항에 포함되어야 한다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모든 요양소의 관리자는 요양소 내에 자격을 갖춘 인원이 일하는 독자적인 취사 시설을 갖추고 있어야 하며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…(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중략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)…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요양소 거주자는 언제든지 자유롭게 외출할 수 있는 자유를 가져야 하며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기장 시간과 취침 시간도 자유롭게 선택할 수 있어야 한다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…(</a:t>
            </a:r>
            <a:r>
              <a:rPr lang="ko-KR" altLang="en-US" sz="1600" dirty="0">
                <a:latin typeface="+mj-ea"/>
                <a:ea typeface="+mj-ea"/>
                <a:cs typeface="Helvetica"/>
                <a:sym typeface="Helvetica"/>
              </a:rPr>
              <a:t>중량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)…</a:t>
            </a:r>
            <a:r>
              <a:rPr lang="ko-KR" altLang="en-US" sz="1600" b="1" dirty="0">
                <a:latin typeface="+mj-ea"/>
                <a:ea typeface="+mj-ea"/>
                <a:cs typeface="Helvetica"/>
                <a:sym typeface="Helvetica"/>
              </a:rPr>
              <a:t>정계에 입문하려는 자는 남자든 여자든</a:t>
            </a:r>
            <a:r>
              <a:rPr lang="en-US" altLang="ko-KR" sz="1600" b="1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600" b="1" dirty="0">
                <a:latin typeface="+mj-ea"/>
                <a:ea typeface="+mj-ea"/>
                <a:cs typeface="Helvetica"/>
                <a:sym typeface="Helvetica"/>
              </a:rPr>
              <a:t>적어도 </a:t>
            </a:r>
            <a:r>
              <a:rPr lang="en-US" altLang="ko-KR" sz="1600" b="1" dirty="0">
                <a:latin typeface="+mj-ea"/>
                <a:ea typeface="+mj-ea"/>
                <a:cs typeface="Helvetica"/>
                <a:sym typeface="Helvetica"/>
              </a:rPr>
              <a:t>6</a:t>
            </a:r>
            <a:r>
              <a:rPr lang="ko-KR" altLang="en-US" sz="1600" b="1" dirty="0">
                <a:latin typeface="+mj-ea"/>
                <a:ea typeface="+mj-ea"/>
                <a:cs typeface="Helvetica"/>
                <a:sym typeface="Helvetica"/>
              </a:rPr>
              <a:t>개월 동안 노인요양소에 와서 일한 경험이 있어야 한다</a:t>
            </a:r>
            <a:r>
              <a:rPr lang="en-US" altLang="ko-KR" sz="1600" dirty="0">
                <a:latin typeface="+mj-ea"/>
                <a:ea typeface="+mj-ea"/>
                <a:cs typeface="Helvetica"/>
                <a:sym typeface="Helvetica"/>
              </a:rPr>
              <a:t>. (573p)</a:t>
            </a:r>
            <a:endParaRPr lang="ko-KR" altLang="en-US" sz="1600" dirty="0">
              <a:latin typeface="+mj-ea"/>
              <a:ea typeface="+mj-e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74B7A-CBFE-4809-A2FA-E14C54ECFE0B}"/>
              </a:ext>
            </a:extLst>
          </p:cNvPr>
          <p:cNvSpPr txBox="1"/>
          <p:nvPr/>
        </p:nvSpPr>
        <p:spPr>
          <a:xfrm>
            <a:off x="3939214" y="6369764"/>
            <a:ext cx="4924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출처 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카타리나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잉엘만순드베리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(2016). 『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감옥에 가기로 한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메르타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할머니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』.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열린책들</a:t>
            </a:r>
            <a:endParaRPr lang="en-US" altLang="ko-KR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endParaRPr lang="ko-KR" altLang="en-US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931" y="284916"/>
            <a:ext cx="54662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. 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감옥에 가기로 한 </a:t>
            </a:r>
            <a:r>
              <a:rPr lang="ko-KR" altLang="en-US" sz="2700" b="1" spc="-120" baseline="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메르타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할머니</a:t>
            </a:r>
            <a:endParaRPr lang="ko-KR" altLang="en-US" sz="27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356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6" name="학습목표…"/>
          <p:cNvSpPr txBox="1">
            <a:spLocks/>
          </p:cNvSpPr>
          <p:nvPr/>
        </p:nvSpPr>
        <p:spPr>
          <a:xfrm>
            <a:off x="836397" y="1668866"/>
            <a:ext cx="7375618" cy="4612772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노인요양소는 일종의 유배지였다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노인들은 사회와 격리된다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노인요양소에 입소한 이상 그들의 자유는 제한된다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그들은 자유로이 외출할 수 없다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자유로운 산책도 불가능하다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시설에서 제공하는 음식이 마음에 안 들더라도 먹어야 한다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취사 시설에서 음식을 만들 수 없기 때문이다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800" dirty="0">
              <a:latin typeface="+mj-ea"/>
              <a:ea typeface="+mj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우리 모두는 노인이 된다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예외는 없다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끊임없이 증가하는 고령 인구를 감당하기 위한 복지는 분명 필요하다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국립국어원에 의하면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복지는 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‘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편하고 행복하게 사는 삶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’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이라는 뜻을 가진다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복지가 가진 의미 처럼 노인들이 편안하고 행복하게 살기 위해서는 그들이 진정으로 원하는 것이 무엇인지 들여다보아야 할 것이다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ko-KR" sz="1800" dirty="0">
              <a:latin typeface="+mj-ea"/>
              <a:ea typeface="+mj-ea"/>
              <a:cs typeface="Helvetica"/>
              <a:sym typeface="Helvetica"/>
            </a:endParaRPr>
          </a:p>
          <a:p>
            <a:pPr algn="just"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800" dirty="0" err="1">
                <a:latin typeface="+mj-ea"/>
                <a:ea typeface="+mj-ea"/>
                <a:cs typeface="Helvetica"/>
                <a:sym typeface="Helvetica"/>
              </a:rPr>
              <a:t>노인으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 언제나 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‘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문제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’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의 대상이 될 때 정책적 대상으로 취급되었지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,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한 사람의 오롯한 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‘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존재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’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로서 이해되고 존중을 받는 사회문화정책은 여전히 부재함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</a:t>
            </a:r>
            <a:endParaRPr lang="ko-KR" altLang="en-US" sz="1600" dirty="0">
              <a:latin typeface="+mj-ea"/>
              <a:ea typeface="+mj-e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74B7A-CBFE-4809-A2FA-E14C54ECFE0B}"/>
              </a:ext>
            </a:extLst>
          </p:cNvPr>
          <p:cNvSpPr txBox="1"/>
          <p:nvPr/>
        </p:nvSpPr>
        <p:spPr>
          <a:xfrm>
            <a:off x="3939214" y="6369764"/>
            <a:ext cx="4924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출처 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카타리나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잉엘만순드베리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(2016). 『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감옥에 가기로 한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메르타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할머니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』. </a:t>
            </a:r>
            <a:r>
              <a:rPr lang="ko-KR" altLang="en-US" sz="9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열린책들</a:t>
            </a:r>
            <a:endParaRPr lang="en-US" altLang="ko-KR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endParaRPr lang="ko-KR" altLang="en-US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931" y="284916"/>
            <a:ext cx="54662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b="1" spc="-1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. 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감옥에 가기로 한 </a:t>
            </a:r>
            <a:r>
              <a:rPr lang="ko-KR" altLang="en-US" sz="2700" b="1" spc="-120" baseline="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메르타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할머니</a:t>
            </a:r>
            <a:endParaRPr lang="ko-KR" altLang="en-US" sz="27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6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93CF-DD24-495E-B2D4-0DF963F77FE9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F74B7A-CBFE-4809-A2FA-E14C54ECFE0B}"/>
              </a:ext>
            </a:extLst>
          </p:cNvPr>
          <p:cNvSpPr txBox="1"/>
          <p:nvPr/>
        </p:nvSpPr>
        <p:spPr>
          <a:xfrm>
            <a:off x="3939214" y="6369764"/>
            <a:ext cx="49247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0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출처 </a:t>
            </a:r>
            <a:r>
              <a:rPr lang="en-US" altLang="ko-KR" sz="10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https://www.youtube.com/watch?v=JhS635bTcZE</a:t>
            </a:r>
            <a:endParaRPr lang="ko-KR" altLang="en-US" sz="1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학습목표…"/>
          <p:cNvSpPr txBox="1">
            <a:spLocks/>
          </p:cNvSpPr>
          <p:nvPr/>
        </p:nvSpPr>
        <p:spPr>
          <a:xfrm>
            <a:off x="635458" y="1249931"/>
            <a:ext cx="7375618" cy="1354439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20" baseline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sz="1800" dirty="0" smtClean="0">
                <a:latin typeface="+mj-ea"/>
                <a:ea typeface="+mj-ea"/>
                <a:cs typeface="Helvetica"/>
                <a:sym typeface="Helvetica"/>
              </a:rPr>
              <a:t>공익광고협의회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. “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노인에 대한 인식개선 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–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내일의 나 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60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초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“</a:t>
            </a:r>
          </a:p>
          <a:p>
            <a:pPr>
              <a:lnSpc>
                <a:spcPts val="2500"/>
              </a:lnSpc>
              <a:spcBef>
                <a:spcPts val="0"/>
              </a:spcBef>
              <a:buSzPct val="100000"/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(2019.12.16 </a:t>
            </a:r>
            <a:r>
              <a:rPr lang="ko-KR" altLang="en-US" sz="1800" dirty="0">
                <a:latin typeface="+mj-ea"/>
                <a:ea typeface="+mj-ea"/>
                <a:cs typeface="Helvetica"/>
                <a:sym typeface="Helvetica"/>
              </a:rPr>
              <a:t>업로드</a:t>
            </a:r>
            <a:r>
              <a:rPr lang="en-US" altLang="ko-KR" sz="1800" dirty="0">
                <a:latin typeface="+mj-ea"/>
                <a:ea typeface="+mj-ea"/>
                <a:cs typeface="Helvetica"/>
                <a:sym typeface="Helvetica"/>
              </a:rPr>
              <a:t>) </a:t>
            </a:r>
            <a:r>
              <a:rPr lang="en-US" altLang="ko-KR" sz="1800" b="1" dirty="0">
                <a:latin typeface="+mj-ea"/>
                <a:ea typeface="+mj-ea"/>
                <a:cs typeface="Helvetica"/>
                <a:sym typeface="Helvetica"/>
              </a:rPr>
              <a:t>*</a:t>
            </a:r>
            <a:r>
              <a:rPr lang="ko-KR" altLang="en-US" sz="1800" b="1" dirty="0">
                <a:latin typeface="+mj-ea"/>
                <a:ea typeface="+mj-ea"/>
                <a:cs typeface="Helvetica"/>
                <a:sym typeface="Helvetica"/>
              </a:rPr>
              <a:t>소음 주의</a:t>
            </a:r>
            <a:r>
              <a:rPr lang="en-US" altLang="ko-KR" sz="1800" b="1" dirty="0">
                <a:latin typeface="+mj-ea"/>
                <a:ea typeface="+mj-ea"/>
                <a:cs typeface="Helvetica"/>
                <a:sym typeface="Helvetica"/>
              </a:rPr>
              <a:t>*</a:t>
            </a:r>
          </a:p>
        </p:txBody>
      </p:sp>
      <p:pic>
        <p:nvPicPr>
          <p:cNvPr id="8" name="[공익광고협의회] 노인에 대한 인식개선-내일의 나 60초">
            <a:hlinkClick r:id="" action="ppaction://media"/>
            <a:extLst>
              <a:ext uri="{FF2B5EF4-FFF2-40B4-BE49-F238E27FC236}">
                <a16:creationId xmlns="" xmlns:a16="http://schemas.microsoft.com/office/drawing/2014/main" id="{674BF81D-E51F-48A7-86EF-EE37B222F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458" y="2169166"/>
            <a:ext cx="7980508" cy="3958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931" y="284916"/>
            <a:ext cx="28260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b="1" spc="-12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. 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노인</a:t>
            </a:r>
            <a:r>
              <a:rPr lang="en-US" altLang="ko-KR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: </a:t>
            </a:r>
            <a:r>
              <a:rPr lang="ko-KR" altLang="en-US" sz="2700" b="1" spc="-120" baseline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내일의 나</a:t>
            </a:r>
            <a:endParaRPr lang="ko-KR" altLang="en-US" sz="2700" b="1" spc="-120" baseline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92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30612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노인 인권</a:t>
            </a:r>
            <a:endParaRPr lang="en-US" altLang="ko-KR" dirty="0"/>
          </a:p>
          <a:p>
            <a:r>
              <a:rPr lang="ko-KR" altLang="en-US" dirty="0"/>
              <a:t>감수성 </a:t>
            </a:r>
            <a:r>
              <a:rPr lang="ko-KR" altLang="en-US" dirty="0" smtClean="0"/>
              <a:t>개념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97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10848</TotalTime>
  <Words>5213</Words>
  <Application>Microsoft Office PowerPoint</Application>
  <PresentationFormat>화면 슬라이드 쇼(4:3)</PresentationFormat>
  <Paragraphs>540</Paragraphs>
  <Slides>50</Slides>
  <Notes>41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9" baseType="lpstr">
      <vt:lpstr>Helvetica Neue Medium</vt:lpstr>
      <vt:lpstr>나눔고딕</vt:lpstr>
      <vt:lpstr>맑은 고딕</vt:lpstr>
      <vt:lpstr>Arial</vt:lpstr>
      <vt:lpstr>Calibri</vt:lpstr>
      <vt:lpstr>Calibri Light</vt:lpstr>
      <vt:lpstr>Helvetica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Pitt</dc:creator>
  <cp:lastModifiedBy>USER</cp:lastModifiedBy>
  <cp:revision>130</cp:revision>
  <dcterms:created xsi:type="dcterms:W3CDTF">2020-12-12T15:32:53Z</dcterms:created>
  <dcterms:modified xsi:type="dcterms:W3CDTF">2021-10-06T08:37:44Z</dcterms:modified>
</cp:coreProperties>
</file>