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408" r:id="rId3"/>
    <p:sldId id="258" r:id="rId4"/>
    <p:sldId id="257" r:id="rId5"/>
    <p:sldId id="263" r:id="rId6"/>
    <p:sldId id="409" r:id="rId7"/>
    <p:sldId id="411" r:id="rId8"/>
    <p:sldId id="423" r:id="rId9"/>
    <p:sldId id="424" r:id="rId10"/>
    <p:sldId id="425" r:id="rId11"/>
    <p:sldId id="426" r:id="rId12"/>
    <p:sldId id="427" r:id="rId13"/>
    <p:sldId id="428" r:id="rId14"/>
    <p:sldId id="455" r:id="rId15"/>
    <p:sldId id="452" r:id="rId16"/>
    <p:sldId id="453" r:id="rId17"/>
    <p:sldId id="430" r:id="rId18"/>
    <p:sldId id="456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8" r:id="rId36"/>
    <p:sldId id="449" r:id="rId37"/>
    <p:sldId id="450" r:id="rId38"/>
    <p:sldId id="358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271"/>
    <a:srgbClr val="FFE699"/>
    <a:srgbClr val="CDEB91"/>
    <a:srgbClr val="FFFAB7"/>
    <a:srgbClr val="A6DB3B"/>
    <a:srgbClr val="FEF264"/>
    <a:srgbClr val="EEFFDC"/>
    <a:srgbClr val="5E6FB5"/>
    <a:srgbClr val="8995C9"/>
    <a:srgbClr val="40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3969" autoAdjust="0"/>
  </p:normalViewPr>
  <p:slideViewPr>
    <p:cSldViewPr snapToGrid="0">
      <p:cViewPr varScale="1">
        <p:scale>
          <a:sx n="98" d="100"/>
          <a:sy n="98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80216535433078E-2"/>
          <c:y val="0.14232148289972715"/>
          <c:w val="0.9025031167979003"/>
          <c:h val="0.521474829177796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생활이 어려울 때 도움 요청할 사람 없음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청년(19~34세)</c:v>
                </c:pt>
                <c:pt idx="1">
                  <c:v>중년(35~49세)</c:v>
                </c:pt>
                <c:pt idx="2">
                  <c:v>장년(50~64세)</c:v>
                </c:pt>
                <c:pt idx="3">
                  <c:v>노인(65세 이상)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15.8</c:v>
                </c:pt>
                <c:pt idx="2">
                  <c:v>17.899999999999999</c:v>
                </c:pt>
                <c:pt idx="3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1F-44DA-812A-C875C032CC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경제적으로 곤란할 때 가족 외에 도움 요청할 사람 없음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청년(19~34세)</c:v>
                </c:pt>
                <c:pt idx="1">
                  <c:v>중년(35~49세)</c:v>
                </c:pt>
                <c:pt idx="2">
                  <c:v>장년(50~64세)</c:v>
                </c:pt>
                <c:pt idx="3">
                  <c:v>노인(65세 이상)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23.6</c:v>
                </c:pt>
                <c:pt idx="1">
                  <c:v>24.2</c:v>
                </c:pt>
                <c:pt idx="2">
                  <c:v>30.4</c:v>
                </c:pt>
                <c:pt idx="3">
                  <c:v>47.1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1F-44DA-812A-C875C032CC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정서적으로 힘들 때 기댈 만한 사람 없음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청년(19~34세)</c:v>
                </c:pt>
                <c:pt idx="1">
                  <c:v>중년(35~49세)</c:v>
                </c:pt>
                <c:pt idx="2">
                  <c:v>장년(50~64세)</c:v>
                </c:pt>
                <c:pt idx="3">
                  <c:v>노인(65세 이상)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8.4</c:v>
                </c:pt>
                <c:pt idx="2">
                  <c:v>9.1999999999999993</c:v>
                </c:pt>
                <c:pt idx="3">
                  <c:v>20.100000000000001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1F-44DA-812A-C875C032C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2118864"/>
        <c:axId val="-1942125392"/>
      </c:barChart>
      <c:catAx>
        <c:axId val="-194211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942125392"/>
        <c:crosses val="autoZero"/>
        <c:auto val="1"/>
        <c:lblAlgn val="ctr"/>
        <c:lblOffset val="100"/>
        <c:noMultiLvlLbl val="0"/>
      </c:catAx>
      <c:valAx>
        <c:axId val="-194212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94211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365485564304461E-2"/>
          <c:y val="0.81731685067525706"/>
          <c:w val="0.62110219816272971"/>
          <c:h val="0.18268325589322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9세이하</c:v>
                </c:pt>
                <c:pt idx="1">
                  <c:v>10대</c:v>
                </c:pt>
                <c:pt idx="2">
                  <c:v>20대</c:v>
                </c:pt>
                <c:pt idx="3">
                  <c:v>30대</c:v>
                </c:pt>
                <c:pt idx="4">
                  <c:v>40대</c:v>
                </c:pt>
                <c:pt idx="5">
                  <c:v>50대</c:v>
                </c:pt>
                <c:pt idx="6">
                  <c:v>60대</c:v>
                </c:pt>
                <c:pt idx="7">
                  <c:v>70대</c:v>
                </c:pt>
                <c:pt idx="8">
                  <c:v>80대</c:v>
                </c:pt>
                <c:pt idx="9">
                  <c:v>전체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</c:v>
                </c:pt>
                <c:pt idx="1">
                  <c:v>5.5</c:v>
                </c:pt>
                <c:pt idx="2">
                  <c:v>21.6</c:v>
                </c:pt>
                <c:pt idx="3">
                  <c:v>33.5</c:v>
                </c:pt>
                <c:pt idx="4">
                  <c:v>44.5</c:v>
                </c:pt>
                <c:pt idx="5">
                  <c:v>50.5</c:v>
                </c:pt>
                <c:pt idx="6">
                  <c:v>54.2</c:v>
                </c:pt>
                <c:pt idx="7">
                  <c:v>74.599999999999994</c:v>
                </c:pt>
                <c:pt idx="8">
                  <c:v>134.4</c:v>
                </c:pt>
                <c:pt idx="9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28-4707-9B55-C30863E155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여자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9세이하</c:v>
                </c:pt>
                <c:pt idx="1">
                  <c:v>10대</c:v>
                </c:pt>
                <c:pt idx="2">
                  <c:v>20대</c:v>
                </c:pt>
                <c:pt idx="3">
                  <c:v>30대</c:v>
                </c:pt>
                <c:pt idx="4">
                  <c:v>40대</c:v>
                </c:pt>
                <c:pt idx="5">
                  <c:v>50대</c:v>
                </c:pt>
                <c:pt idx="6">
                  <c:v>60대</c:v>
                </c:pt>
                <c:pt idx="7">
                  <c:v>70대</c:v>
                </c:pt>
                <c:pt idx="8">
                  <c:v>80대</c:v>
                </c:pt>
                <c:pt idx="9">
                  <c:v>전체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6.4</c:v>
                </c:pt>
                <c:pt idx="2">
                  <c:v>16.600000000000001</c:v>
                </c:pt>
                <c:pt idx="3">
                  <c:v>20</c:v>
                </c:pt>
                <c:pt idx="4">
                  <c:v>17.100000000000001</c:v>
                </c:pt>
                <c:pt idx="5">
                  <c:v>15.9</c:v>
                </c:pt>
                <c:pt idx="6">
                  <c:v>14</c:v>
                </c:pt>
                <c:pt idx="7">
                  <c:v>23.5</c:v>
                </c:pt>
                <c:pt idx="8">
                  <c:v>35.5</c:v>
                </c:pt>
                <c:pt idx="9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28-4707-9B55-C30863E155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전체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9세이하</c:v>
                </c:pt>
                <c:pt idx="1">
                  <c:v>10대</c:v>
                </c:pt>
                <c:pt idx="2">
                  <c:v>20대</c:v>
                </c:pt>
                <c:pt idx="3">
                  <c:v>30대</c:v>
                </c:pt>
                <c:pt idx="4">
                  <c:v>40대</c:v>
                </c:pt>
                <c:pt idx="5">
                  <c:v>50대</c:v>
                </c:pt>
                <c:pt idx="6">
                  <c:v>60대</c:v>
                </c:pt>
                <c:pt idx="7">
                  <c:v>70대</c:v>
                </c:pt>
                <c:pt idx="8">
                  <c:v>80대</c:v>
                </c:pt>
                <c:pt idx="9">
                  <c:v>전체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</c:v>
                </c:pt>
                <c:pt idx="1">
                  <c:v>5.9</c:v>
                </c:pt>
                <c:pt idx="2">
                  <c:v>19.2</c:v>
                </c:pt>
                <c:pt idx="3">
                  <c:v>26.9</c:v>
                </c:pt>
                <c:pt idx="4">
                  <c:v>31</c:v>
                </c:pt>
                <c:pt idx="5">
                  <c:v>33.299999999999997</c:v>
                </c:pt>
                <c:pt idx="6">
                  <c:v>33.700000000000003</c:v>
                </c:pt>
                <c:pt idx="7">
                  <c:v>46.2</c:v>
                </c:pt>
                <c:pt idx="8">
                  <c:v>67.8</c:v>
                </c:pt>
                <c:pt idx="9">
                  <c:v>26.9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28-4707-9B55-C30863E155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942124304"/>
        <c:axId val="-1942123760"/>
      </c:barChart>
      <c:catAx>
        <c:axId val="-194212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942123760"/>
        <c:crosses val="autoZero"/>
        <c:auto val="1"/>
        <c:lblAlgn val="ctr"/>
        <c:lblOffset val="100"/>
        <c:noMultiLvlLbl val="0"/>
      </c:catAx>
      <c:valAx>
        <c:axId val="-1942123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4212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나이 제한으로 취업 어려움</c:v>
                </c:pt>
                <c:pt idx="1">
                  <c:v>나이로 인해 직장차별 겪음</c:v>
                </c:pt>
                <c:pt idx="2">
                  <c:v>나이에 적합한 근무환경 아님</c:v>
                </c:pt>
                <c:pt idx="3">
                  <c:v>나의 경험과 능력 발휘가 어려움</c:v>
                </c:pt>
                <c:pt idx="4">
                  <c:v>새 일자리에 필요한 교육훈련 받지 못함</c:v>
                </c:pt>
                <c:pt idx="5">
                  <c:v>일을 더 하고 싶으나 나이 때문에 은퇴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58.6</c:v>
                </c:pt>
                <c:pt idx="1">
                  <c:v>44.3</c:v>
                </c:pt>
                <c:pt idx="2">
                  <c:v>48.1</c:v>
                </c:pt>
                <c:pt idx="3">
                  <c:v>58.3</c:v>
                </c:pt>
                <c:pt idx="4">
                  <c:v>51.5</c:v>
                </c:pt>
                <c:pt idx="5">
                  <c:v>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81-4B49-B19C-DFE8048513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316752832"/>
        <c:axId val="-316758272"/>
      </c:barChart>
      <c:catAx>
        <c:axId val="-31675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316758272"/>
        <c:crosses val="autoZero"/>
        <c:auto val="1"/>
        <c:lblAlgn val="ctr"/>
        <c:lblOffset val="100"/>
        <c:noMultiLvlLbl val="0"/>
      </c:catAx>
      <c:valAx>
        <c:axId val="-31675827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3167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&lt;일하는 65세 이상 노인의 월평균 근로소득&gt;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없음</c:v>
                </c:pt>
                <c:pt idx="1">
                  <c:v>29만원 이하</c:v>
                </c:pt>
                <c:pt idx="2">
                  <c:v>30~49만원</c:v>
                </c:pt>
                <c:pt idx="3">
                  <c:v>50~99만원</c:v>
                </c:pt>
                <c:pt idx="4">
                  <c:v>100~149만원</c:v>
                </c:pt>
                <c:pt idx="5">
                  <c:v>150만원 이상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11.9</c:v>
                </c:pt>
                <c:pt idx="1">
                  <c:v>32.5</c:v>
                </c:pt>
                <c:pt idx="2">
                  <c:v>7.3</c:v>
                </c:pt>
                <c:pt idx="3">
                  <c:v>14.9</c:v>
                </c:pt>
                <c:pt idx="4">
                  <c:v>15.6</c:v>
                </c:pt>
                <c:pt idx="5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D4-4E3C-9F65-132A34AB31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316755008"/>
        <c:axId val="-316751744"/>
      </c:barChart>
      <c:catAx>
        <c:axId val="-3167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316751744"/>
        <c:crosses val="autoZero"/>
        <c:auto val="1"/>
        <c:lblAlgn val="ctr"/>
        <c:lblOffset val="100"/>
        <c:noMultiLvlLbl val="0"/>
      </c:catAx>
      <c:valAx>
        <c:axId val="-31675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31675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9984840310308"/>
          <c:y val="0.25371690712677908"/>
          <c:w val="0.44795579137295077"/>
          <c:h val="0.469636306283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9DD-421E-80F1-7C495F5B71D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DD-421E-80F1-7C495F5B71DE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9DD-421E-80F1-7C495F5B71DE}"/>
              </c:ext>
            </c:extLst>
          </c:dPt>
          <c:dPt>
            <c:idx val="3"/>
            <c:bubble3D val="0"/>
            <c:spPr>
              <a:solidFill>
                <a:srgbClr val="CDEB9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DD-421E-80F1-7C495F5B71DE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DD-421E-80F1-7C495F5B71DE}"/>
              </c:ext>
            </c:extLst>
          </c:dPt>
          <c:cat>
            <c:strRef>
              <c:f>Sheet1!$A$2:$A$6</c:f>
              <c:strCache>
                <c:ptCount val="5"/>
                <c:pt idx="0">
                  <c:v>생계비 마련 73%</c:v>
                </c:pt>
                <c:pt idx="1">
                  <c:v>용돈마련 11.5%</c:v>
                </c:pt>
                <c:pt idx="2">
                  <c:v>건강유지 6% </c:v>
                </c:pt>
                <c:pt idx="3">
                  <c:v>시간 보내기 5.8% </c:v>
                </c:pt>
                <c:pt idx="4">
                  <c:v>기타 3.7%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0.73</c:v>
                </c:pt>
                <c:pt idx="1">
                  <c:v>0.115</c:v>
                </c:pt>
                <c:pt idx="2" formatCode="0%">
                  <c:v>0.06</c:v>
                </c:pt>
                <c:pt idx="3">
                  <c:v>5.8000000000000003E-2</c:v>
                </c:pt>
                <c:pt idx="4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DD-421E-80F1-7C495F5B7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005053229892"/>
          <c:y val="0.32586628961324254"/>
          <c:w val="0.34270665656020688"/>
          <c:h val="0.33516452196897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3681128480786"/>
          <c:y val="0.20227093536473492"/>
          <c:w val="0.78200258454250093"/>
          <c:h val="0.62528286260933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대중교통수단 이용시</c:v>
                </c:pt>
                <c:pt idx="1">
                  <c:v>일터</c:v>
                </c:pt>
                <c:pt idx="2">
                  <c:v>판매시설 이용시</c:v>
                </c:pt>
                <c:pt idx="3">
                  <c:v>의료시설 이용시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38.200000000000003</c:v>
                </c:pt>
                <c:pt idx="1">
                  <c:v>21.4</c:v>
                </c:pt>
                <c:pt idx="2">
                  <c:v>10.8</c:v>
                </c:pt>
                <c:pt idx="3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E6-494C-ADE5-8AC99222CE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316757184"/>
        <c:axId val="-14482400"/>
      </c:barChart>
      <c:catAx>
        <c:axId val="-3167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482400"/>
        <c:crosses val="autoZero"/>
        <c:auto val="1"/>
        <c:lblAlgn val="ctr"/>
        <c:lblOffset val="100"/>
        <c:noMultiLvlLbl val="0"/>
      </c:catAx>
      <c:valAx>
        <c:axId val="-1448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31675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69386138503201E-2"/>
          <c:y val="0.30362012536988847"/>
          <c:w val="0.86748292267897575"/>
          <c:h val="0.286422058567551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심하지 않다(2.8%)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2E-4E40-B4DA-37F67FF493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별로 심하지 않다(32.1)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2E-4E40-B4DA-37F67FF493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약간 심하다(49.9)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2E-4E40-B4DA-37F67FF493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매우 심하다(15.2)</c:v>
                </c:pt>
              </c:strCache>
            </c:strRef>
          </c:tx>
          <c:spPr>
            <a:solidFill>
              <a:srgbClr val="FD52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2E-4E40-B4DA-37F67FF49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14481312"/>
        <c:axId val="-14481856"/>
      </c:barChart>
      <c:catAx>
        <c:axId val="-14481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481856"/>
        <c:crosses val="autoZero"/>
        <c:auto val="1"/>
        <c:lblAlgn val="ctr"/>
        <c:lblOffset val="100"/>
        <c:noMultiLvlLbl val="0"/>
      </c:catAx>
      <c:valAx>
        <c:axId val="-1448185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4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406258785183962E-2"/>
          <c:y val="0.7118544815329767"/>
          <c:w val="0.87342779351657118"/>
          <c:h val="6.9811945167328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3A408-04C4-4AD9-A79A-07748B70AB91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A2B8-0C92-4DBF-98ED-50637355C6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36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latin typeface="+mn-ea"/>
              </a:rPr>
              <a:t>“</a:t>
            </a:r>
            <a:r>
              <a:rPr lang="ko-KR" altLang="en-US" b="1" dirty="0">
                <a:latin typeface="+mn-ea"/>
              </a:rPr>
              <a:t>인권감수성이란 </a:t>
            </a:r>
            <a:r>
              <a:rPr lang="en-US" altLang="ko-KR" b="1" dirty="0">
                <a:latin typeface="+mn-ea"/>
              </a:rPr>
              <a:t>O </a:t>
            </a:r>
            <a:r>
              <a:rPr lang="en-US" altLang="ko-KR" b="1" dirty="0" err="1">
                <a:latin typeface="+mn-ea"/>
              </a:rPr>
              <a:t>O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이다</a:t>
            </a:r>
            <a:r>
              <a:rPr lang="en-US" altLang="ko-KR" b="1" dirty="0">
                <a:latin typeface="+mn-ea"/>
              </a:rPr>
              <a:t>.”</a:t>
            </a: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n-ea"/>
              </a:rPr>
              <a:t>인권감수성에 대한 수강생들의 자유로운 생각을 질문하며 강의를 시작한다</a:t>
            </a:r>
            <a:r>
              <a:rPr lang="en-US" altLang="ko-KR" dirty="0">
                <a:latin typeface="+mn-ea"/>
              </a:rPr>
              <a:t>. </a:t>
            </a:r>
          </a:p>
          <a:p>
            <a:pPr>
              <a:lnSpc>
                <a:spcPct val="13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n-ea"/>
              </a:rPr>
              <a:t>단어 자체에 대해서 먼저 고민해 볼 필요가 있다</a:t>
            </a:r>
            <a:r>
              <a:rPr lang="en-US" altLang="ko-KR" dirty="0">
                <a:latin typeface="+mn-ea"/>
              </a:rPr>
              <a:t>.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>
                <a:latin typeface="+mn-ea"/>
              </a:rPr>
              <a:t>감수성은 민감성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예민성으로도 볼 수 있으며 인권감수성은 인권 문제에 대한 예민성이라 할 수 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>
                <a:latin typeface="+mn-ea"/>
              </a:rPr>
              <a:t>인권감수성이 중요한 이유는 인권문제에 대해여 그것을 옹호하기 위한 가장 기본적인 </a:t>
            </a:r>
            <a:r>
              <a:rPr lang="ko-KR" altLang="en-US" sz="1200" dirty="0" err="1">
                <a:latin typeface="+mn-ea"/>
              </a:rPr>
              <a:t>행동과정이</a:t>
            </a:r>
            <a:r>
              <a:rPr lang="ko-KR" altLang="en-US" sz="1200" dirty="0">
                <a:latin typeface="+mn-ea"/>
              </a:rPr>
              <a:t> 인권감수성이기 때문이다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3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+mn-ea"/>
              </a:rPr>
              <a:t>‘</a:t>
            </a:r>
            <a:r>
              <a:rPr lang="ko-KR" altLang="en-US" dirty="0" err="1">
                <a:latin typeface="+mn-ea"/>
              </a:rPr>
              <a:t>인권감수성</a:t>
            </a:r>
            <a:r>
              <a:rPr lang="ko-KR" altLang="en-US" dirty="0">
                <a:latin typeface="+mn-ea"/>
              </a:rPr>
              <a:t> 교육</a:t>
            </a:r>
            <a:r>
              <a:rPr lang="en-US" altLang="ko-KR" dirty="0">
                <a:latin typeface="+mn-ea"/>
              </a:rPr>
              <a:t>’</a:t>
            </a:r>
            <a:r>
              <a:rPr lang="ko-KR" altLang="en-US" dirty="0">
                <a:latin typeface="+mn-ea"/>
              </a:rPr>
              <a:t>은 기존의 학대 혹은 폭력 예방교육의 접근과 같은 </a:t>
            </a:r>
            <a:r>
              <a:rPr lang="ko-KR" altLang="en-US" dirty="0" err="1">
                <a:latin typeface="+mn-ea"/>
              </a:rPr>
              <a:t>인권피해자</a:t>
            </a:r>
            <a:r>
              <a:rPr lang="ko-KR" altLang="en-US" dirty="0">
                <a:latin typeface="+mn-ea"/>
              </a:rPr>
              <a:t> 혹은 가해자 일방에 대한 입장에 따른 교육이 아닌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인권 당사자 모두의 전반적인 </a:t>
            </a:r>
            <a:r>
              <a:rPr lang="ko-KR" altLang="en-US" dirty="0" err="1">
                <a:latin typeface="+mn-ea"/>
              </a:rPr>
              <a:t>인권의식과</a:t>
            </a:r>
            <a:r>
              <a:rPr lang="ko-KR" altLang="en-US" dirty="0">
                <a:latin typeface="+mn-ea"/>
              </a:rPr>
              <a:t> 인식 수준을 높이는 교육임을 확인하고 </a:t>
            </a:r>
            <a:r>
              <a:rPr lang="ko-KR" altLang="en-US" dirty="0" err="1">
                <a:latin typeface="+mn-ea"/>
              </a:rPr>
              <a:t>인권감수성</a:t>
            </a:r>
            <a:r>
              <a:rPr lang="ko-KR" altLang="en-US" dirty="0">
                <a:latin typeface="+mn-ea"/>
              </a:rPr>
              <a:t> 교육의 중요성에 대해 언급한다</a:t>
            </a:r>
            <a:r>
              <a:rPr lang="en-US" altLang="ko-KR" dirty="0">
                <a:latin typeface="+mn-ea"/>
              </a:rPr>
              <a:t>. </a:t>
            </a:r>
            <a:r>
              <a:rPr lang="ko-KR" altLang="en-US" dirty="0">
                <a:latin typeface="+mn-ea"/>
              </a:rPr>
              <a:t>   </a:t>
            </a:r>
            <a:endParaRPr lang="en-US" altLang="ko-KR" dirty="0">
              <a:latin typeface="+mn-ea"/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99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왼쪽의 그래프는 노인의 인권적 원리에서 봤을 때 생존권과 관련된 경제적인 문제에서 다른 연령대에 비해 가장 어려움을 보여주는 것이며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여기 마찬가지로 생존권의 측면에서 정서적으로도 기댈 사람이 없어 정신건강의 문제에도 노출되어 있음을 보여줍니다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오른쪽의 그래프에서도 노인집단에서 자살자의 비율이 높아 생존권이 위협받고 있음을 보여줍니다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188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왼쪽의 그래프는 노인의 인권적 원리에서 봤을 때 생존권과 관련된 경제적인 문제에서 다른 연령대에 비해 가장 어려움을 보여주는 것이며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여기 마찬가지로 생존권의 측면에서 정서적으로도 기댈 사람이 없어 정신건강의 문제에도 노출되어 있음을 보여줍니다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오른쪽의 그래프에서도 노인집단에서 자살자의 비율이 높아 생존권이 위협받고 있음을 보여줍니다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11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/>
              <a:t>노인은 고용노동분야에서도 차별을 받고 있는데 이는 생존권에 대한 위협이라 볼 수 있습</a:t>
            </a:r>
            <a:r>
              <a:rPr lang="ko-KR" altLang="en-US" dirty="0"/>
              <a:t>니다</a:t>
            </a:r>
            <a:r>
              <a:rPr lang="en-US" altLang="ko-KR" sz="1200" b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/>
              <a:t>일을 더 하고 싶어도 나이 때문에 일할 수 없으며</a:t>
            </a:r>
            <a:r>
              <a:rPr lang="en-US" altLang="ko-KR" sz="1200" b="0" dirty="0"/>
              <a:t>, &lt;</a:t>
            </a:r>
            <a:r>
              <a:rPr lang="ko-KR" altLang="en-US" sz="1200" b="0" dirty="0"/>
              <a:t>나이 제한</a:t>
            </a:r>
            <a:r>
              <a:rPr lang="en-US" altLang="ko-KR" sz="1200" b="0" dirty="0"/>
              <a:t>&gt;</a:t>
            </a:r>
            <a:r>
              <a:rPr lang="ko-KR" altLang="en-US" sz="1200" b="0" dirty="0"/>
              <a:t>으로 취업이 어렵다고 응답하였습</a:t>
            </a:r>
            <a:r>
              <a:rPr lang="ko-KR" altLang="en-US" dirty="0"/>
              <a:t>니다</a:t>
            </a:r>
            <a:r>
              <a:rPr lang="en-US" altLang="ko-KR" sz="1200" b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/>
              <a:t>65</a:t>
            </a:r>
            <a:r>
              <a:rPr lang="ko-KR" altLang="en-US" sz="1200" b="0" dirty="0"/>
              <a:t>세 이상 노인의 근로소득도 </a:t>
            </a:r>
            <a:r>
              <a:rPr lang="en-US" altLang="ko-KR" sz="1200" b="0" dirty="0"/>
              <a:t>29</a:t>
            </a:r>
            <a:r>
              <a:rPr lang="ko-KR" altLang="en-US" sz="1200" b="0" dirty="0"/>
              <a:t>만 원대가 가장 많아 용돈 정도만 벌고 있는 것으로 나타납</a:t>
            </a:r>
            <a:r>
              <a:rPr lang="ko-KR" altLang="en-US" dirty="0"/>
              <a:t>니다</a:t>
            </a:r>
            <a:r>
              <a:rPr lang="en-US" altLang="ko-KR" sz="1200" b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/>
              <a:t>일하는 이유도 생계비 마련이 </a:t>
            </a:r>
            <a:r>
              <a:rPr lang="en-US" altLang="ko-KR" sz="1200" b="0" dirty="0"/>
              <a:t>73%</a:t>
            </a:r>
            <a:r>
              <a:rPr lang="ko-KR" altLang="en-US" sz="1200" b="0" dirty="0"/>
              <a:t>로 가장 높았습</a:t>
            </a:r>
            <a:r>
              <a:rPr lang="ko-KR" altLang="en-US" dirty="0"/>
              <a:t>니다</a:t>
            </a:r>
            <a:r>
              <a:rPr lang="en-US" altLang="ko-KR" sz="1200" b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/>
              <a:t>노인은 고용노동분야에서도 차별을 받고 있는데 이는 생존권에 대한 위협이라 볼 수 있습</a:t>
            </a:r>
            <a:r>
              <a:rPr lang="ko-KR" altLang="en-US" dirty="0"/>
              <a:t>니다</a:t>
            </a:r>
            <a:r>
              <a:rPr lang="en-US" altLang="ko-KR" sz="1200" b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/>
              <a:t>일을 더 하고 싶어도 나이 때문에 일할 수 없으며</a:t>
            </a:r>
            <a:r>
              <a:rPr lang="en-US" altLang="ko-KR" sz="1200" b="0" dirty="0"/>
              <a:t>, &lt;</a:t>
            </a:r>
            <a:r>
              <a:rPr lang="ko-KR" altLang="en-US" sz="1200" b="0" dirty="0"/>
              <a:t>나이 제한</a:t>
            </a:r>
            <a:r>
              <a:rPr lang="en-US" altLang="ko-KR" sz="1200" b="0" dirty="0"/>
              <a:t>&gt;</a:t>
            </a:r>
            <a:r>
              <a:rPr lang="ko-KR" altLang="en-US" sz="1200" b="0" dirty="0"/>
              <a:t>으로 취업이 어렵다고 응답하였습</a:t>
            </a:r>
            <a:r>
              <a:rPr lang="ko-KR" altLang="en-US" dirty="0"/>
              <a:t>니다</a:t>
            </a:r>
            <a:r>
              <a:rPr lang="en-US" altLang="ko-KR" sz="1200" b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/>
              <a:t>65</a:t>
            </a:r>
            <a:r>
              <a:rPr lang="ko-KR" altLang="en-US" sz="1200" b="0" dirty="0"/>
              <a:t>세 이상 노인의 근로소득도 </a:t>
            </a:r>
            <a:r>
              <a:rPr lang="en-US" altLang="ko-KR" sz="1200" b="0" dirty="0"/>
              <a:t>29</a:t>
            </a:r>
            <a:r>
              <a:rPr lang="ko-KR" altLang="en-US" sz="1200" b="0" dirty="0"/>
              <a:t>만 원대가 가장 많아 용돈 정도만 벌고 있는 것으로 나타납</a:t>
            </a:r>
            <a:r>
              <a:rPr lang="ko-KR" altLang="en-US" dirty="0"/>
              <a:t>니다</a:t>
            </a:r>
            <a:r>
              <a:rPr lang="en-US" altLang="ko-KR" sz="1200" b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/>
              <a:t>일하는 이유도 생계비 마련이 </a:t>
            </a:r>
            <a:r>
              <a:rPr lang="en-US" altLang="ko-KR" sz="1200" b="0" dirty="0"/>
              <a:t>73%</a:t>
            </a:r>
            <a:r>
              <a:rPr lang="ko-KR" altLang="en-US" sz="1200" b="0" dirty="0"/>
              <a:t>로 가장 높았습</a:t>
            </a:r>
            <a:r>
              <a:rPr lang="ko-KR" altLang="en-US" dirty="0"/>
              <a:t>니다</a:t>
            </a:r>
            <a:r>
              <a:rPr lang="en-US" altLang="ko-KR" sz="1200" b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17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사회의 영역에서도 다양한 차별이 나타나고 있는데 이는 인권원리에서 볼 때 </a:t>
            </a:r>
            <a:r>
              <a:rPr lang="ko-KR" altLang="en-US" dirty="0" err="1"/>
              <a:t>발달권을</a:t>
            </a:r>
            <a:r>
              <a:rPr lang="ko-KR" altLang="en-US" dirty="0"/>
              <a:t> 침해하는 것으로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대중교통을 이용할 때 차별이 가장 많았으며</a:t>
            </a:r>
            <a:r>
              <a:rPr lang="en-US" altLang="ko-KR" dirty="0"/>
              <a:t>, </a:t>
            </a:r>
            <a:r>
              <a:rPr lang="ko-KR" altLang="en-US" dirty="0"/>
              <a:t>우리 사회의 </a:t>
            </a:r>
            <a:r>
              <a:rPr lang="ko-KR" altLang="en-US" dirty="0" err="1"/>
              <a:t>세대갈등도</a:t>
            </a:r>
            <a:r>
              <a:rPr lang="ko-KR" altLang="en-US" dirty="0"/>
              <a:t> </a:t>
            </a:r>
            <a:r>
              <a:rPr lang="en-US" altLang="ko-KR" dirty="0"/>
              <a:t>65.1%</a:t>
            </a:r>
            <a:r>
              <a:rPr lang="ko-KR" altLang="en-US" dirty="0"/>
              <a:t>가 심한 것으로 응답하고 있어 그 심각성을 보여줍니다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56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사회의 영역에서도 다양한 차별이 나타나고 있는데 이는 인권원리에서 볼 때 </a:t>
            </a:r>
            <a:r>
              <a:rPr lang="ko-KR" altLang="en-US" dirty="0" err="1"/>
              <a:t>발달권을</a:t>
            </a:r>
            <a:r>
              <a:rPr lang="ko-KR" altLang="en-US" dirty="0"/>
              <a:t> 침해하는 것으로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대중교통을 이용할 때 차별이 가장 많았으며</a:t>
            </a:r>
            <a:r>
              <a:rPr lang="en-US" altLang="ko-KR" dirty="0"/>
              <a:t>, </a:t>
            </a:r>
            <a:r>
              <a:rPr lang="ko-KR" altLang="en-US" dirty="0"/>
              <a:t>우리 사회의 </a:t>
            </a:r>
            <a:r>
              <a:rPr lang="ko-KR" altLang="en-US" dirty="0" err="1"/>
              <a:t>세대갈등도</a:t>
            </a:r>
            <a:r>
              <a:rPr lang="ko-KR" altLang="en-US" dirty="0"/>
              <a:t> </a:t>
            </a:r>
            <a:r>
              <a:rPr lang="en-US" altLang="ko-KR" dirty="0"/>
              <a:t>65.1%</a:t>
            </a:r>
            <a:r>
              <a:rPr lang="ko-KR" altLang="en-US" dirty="0"/>
              <a:t>가 심한 것으로 응답하고 있어 그 심각성을 보여줍니다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110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질적 연구결과에서도 노인이 </a:t>
            </a:r>
            <a:r>
              <a:rPr lang="ko-KR" altLang="en-US" dirty="0" err="1"/>
              <a:t>발달권</a:t>
            </a:r>
            <a:r>
              <a:rPr lang="ko-KR" altLang="en-US" dirty="0"/>
              <a:t> 측면에서 침해당하고 있음을 잘 보여주고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사회의 역할과 관계변화</a:t>
            </a:r>
            <a:r>
              <a:rPr lang="en-US" altLang="ko-KR" dirty="0"/>
              <a:t>, </a:t>
            </a:r>
            <a:r>
              <a:rPr lang="ko-KR" altLang="en-US" dirty="0"/>
              <a:t>효용가치가 떨어진 사람으로 대우받으면서 무시와 배제를 경험하면서 고립과 위축이 나타납니다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87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57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세계인권선언에서 모든 사람의 인권에 대해 언급하고 있으며</a:t>
            </a:r>
            <a:r>
              <a:rPr lang="en-US" altLang="ko-KR" dirty="0"/>
              <a:t>, </a:t>
            </a:r>
            <a:r>
              <a:rPr lang="ko-KR" altLang="en-US" dirty="0"/>
              <a:t>인권의 패러다임도 변하여 </a:t>
            </a:r>
            <a:r>
              <a:rPr lang="en-US" altLang="ko-KR" dirty="0"/>
              <a:t>3</a:t>
            </a:r>
            <a:r>
              <a:rPr lang="ko-KR" altLang="en-US" dirty="0"/>
              <a:t>세대로 진전될수록 국가의 </a:t>
            </a:r>
            <a:r>
              <a:rPr lang="ko-KR" altLang="en-US" dirty="0" err="1"/>
              <a:t>개입뿐</a:t>
            </a:r>
            <a:r>
              <a:rPr lang="ko-KR" altLang="en-US" dirty="0"/>
              <a:t> 아니라 공동체에 대한 연대의 중요성을 보여줍니다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이는 </a:t>
            </a:r>
            <a:r>
              <a:rPr lang="en-US" altLang="ko-KR" dirty="0"/>
              <a:t>3</a:t>
            </a:r>
            <a:r>
              <a:rPr lang="ko-KR" altLang="en-US" dirty="0"/>
              <a:t>세대로 갈수록 인권에서 국가의 개입보다도 세대간 이해가 중요함을 보여주는 것입니다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304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ko-KR" altLang="en-US" sz="1200" b="1" dirty="0" err="1">
                <a:latin typeface="맑은 고딕" panose="020B0503020000020004" pitchFamily="50" charset="-127"/>
                <a:ea typeface="+mn-ea"/>
              </a:rPr>
              <a:t>노인인권과</a:t>
            </a:r>
            <a:r>
              <a:rPr lang="ko-KR" altLang="en-US" sz="1200" b="1" dirty="0">
                <a:latin typeface="맑은 고딕" panose="020B0503020000020004" pitchFamily="50" charset="-127"/>
                <a:ea typeface="+mn-ea"/>
              </a:rPr>
              <a:t> 관련된 국제적 동향을 살펴보면</a:t>
            </a:r>
            <a:r>
              <a:rPr lang="en-US" altLang="ko-KR" sz="1200" b="1" dirty="0">
                <a:latin typeface="맑은 고딕" panose="020B0503020000020004" pitchFamily="50" charset="-127"/>
                <a:ea typeface="+mn-ea"/>
              </a:rPr>
              <a:t>,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비엔나 국제고령화행동계획</a:t>
            </a:r>
            <a:endParaRPr lang="en-US" altLang="ko-K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1982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오스트리아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(Austria)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비엔나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(Vienna)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개최된 세계고령화대회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(World Assembly on Ageing)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‘비엔나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국제고령화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행동계획’이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채택되고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같은 해 유엔 총회에서 인준함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지역적 그리고 국제적인 협력 증진을 위해 조사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자료수집과 분석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훈련과 교육을 위한 행동계획을 제시함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건강과 영양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노인소비자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보호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주거와 환경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사회복지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소득보장과 고용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교육 분야를 포함한 고령화 과정에 있는 개인들의 관심분야와 관련된 권고함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노인을 위한 </a:t>
            </a:r>
            <a:r>
              <a:rPr lang="ko-KR" alt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유엔원칙</a:t>
            </a:r>
            <a:endParaRPr lang="en-US" altLang="ko-K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독립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참여 보호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자아실현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존엄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(dignity)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등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 영역에서 정부가 고려해야 할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 원칙을 제시한 ‘노인을 위한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유엔원칙’을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제정함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노인들의 건강과 영양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노인소비자의 보호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주거와 환경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가족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사회복지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소득보장과 고용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교육 등을 포함함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인구의 고령화에 효과적으로 대처할 수 있도록 정부와 시민사회의 능력 강화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노인들의 잠재적 능력 개발 필요성을 강조함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ko-K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ko-KR" alt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마드리드 국제고령화행동계획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뒷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슬라이드에서 더 설명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세계적인 인구고령화 현상에 대응하여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스페인 마드리드에서 제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 고령화총회가 개최되고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3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개의 장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132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개의 문항으로 구성된 ‘마드리드 국제고령화행동계획’ 채택함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모든 사람들이 존엄성을 갖고 안전하게 노후를 보내며 완전한 권리를 가진 시민으로서 사회에 계속적으로 참여하도록 보장하기 위함이 목적임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유기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학대 및 폭력의 근절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 학대에 대한 인식 캠페인 등 교육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 학대 근절을 위한 법률제정 및 시민사회와 정부와의 협력체계 구축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지원서비스 신설 등 다양한 행동계획을 제시함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OEWGA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뒷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슬라이어드에서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설명할 예정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ko-K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ko-KR" alt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비엔나</a:t>
            </a:r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+20 </a:t>
            </a:r>
            <a:r>
              <a:rPr lang="ko-KR" alt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시민사회 선언</a:t>
            </a:r>
            <a:endParaRPr lang="en-US" altLang="ko-K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선언의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노인권리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ko-K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Prights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Older Persons)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영역에 따르면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인구고령화는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가장 중대한 전 지구적 추세로서 노인 권리를 기존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인권구조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내에서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주류화하려는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노력에도 불구하고 한계가 있으므로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국제노인인권협약 제정 필요성이 강조됨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출처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국가인권위원회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정책교육국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사회인권과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편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(2018).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노인인권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종합보고서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국가인권위원회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발간자료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2018(), p. 20.</a:t>
            </a:r>
            <a:endParaRPr lang="ko-KR" alt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ko-K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UN SDGs</a:t>
            </a:r>
          </a:p>
          <a:p>
            <a:pPr algn="just"/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개최된 제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 유엔총회에서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SDGs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의제로 채택함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SDGs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개의 목표와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169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개의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세부목표로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구성되었는데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노인인권을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포함하여 우리 사회가 지향해야 할 국제적 수준의 보편적 기준과 방향을 제시함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구체적으로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목표 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1(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모든 형태의 빈곤 종식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의 </a:t>
            </a:r>
            <a:r>
              <a:rPr lang="ko-KR" altLang="en-US" sz="1200" b="0" kern="0" spc="-15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세부목표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1.3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은 최저생계 유지 등을 포함한 적절한 사회보호 최저선 설정 및 정책 이행을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목표 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11(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회복력 있고 </a:t>
            </a:r>
            <a:r>
              <a:rPr lang="ko-KR" altLang="en-US" sz="1200" b="0" kern="0" spc="-15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지속가능한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도시와 거주지 조성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의 </a:t>
            </a:r>
            <a:r>
              <a:rPr lang="ko-KR" altLang="en-US" sz="1200" b="0" kern="0" spc="-15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세부목표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11.2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는 노인을 포함한 취약계층을 고려한 대중교통 확대 및 도로 안전 개선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11.7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은 노인 등 취약계층을 고려한 포괄적이고 </a:t>
            </a:r>
            <a:r>
              <a:rPr lang="ko-KR" altLang="en-US" sz="1200" b="0" kern="0" spc="-15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접근가능한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공공 공간과 </a:t>
            </a:r>
            <a:r>
              <a:rPr lang="ko-KR" altLang="en-US" sz="1200" b="0" kern="0" spc="-15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녹지환경</a:t>
            </a:r>
            <a:r>
              <a:rPr lang="ko-KR" altLang="en-US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조성 등을 포함함</a:t>
            </a:r>
            <a:r>
              <a:rPr lang="en-US" altLang="ko-KR" sz="1200" b="0" kern="0" spc="-1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b="0" kern="1200" spc="-1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MDGs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SDGs</a:t>
            </a:r>
            <a:r>
              <a: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로의 전환에 따라 국가 간 불평등 해소와 파트너십 강화도 중요 의제로 등장함</a:t>
            </a:r>
            <a:r>
              <a:rPr lang="en-US" altLang="ko-K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ko-KR" altLang="en-US" sz="1200" b="0" kern="1200" spc="-150" dirty="0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“모든 연령대의 사람들을 위한 건강과 복지</a:t>
            </a:r>
            <a:r>
              <a:rPr lang="en-US" altLang="ko-KR" sz="1200" b="0" kern="1200" spc="-150" dirty="0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, </a:t>
            </a:r>
            <a:r>
              <a:rPr lang="ko-KR" altLang="en-US" sz="1200" b="0" kern="1200" spc="-150" dirty="0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좋은 일자리</a:t>
            </a:r>
            <a:r>
              <a:rPr lang="en-US" altLang="ko-KR" sz="1200" b="0" kern="1200" spc="-150" dirty="0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, </a:t>
            </a:r>
            <a:r>
              <a:rPr lang="ko-KR" altLang="en-US" sz="1200" b="0" kern="1200" spc="-150" dirty="0" err="1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성평등</a:t>
            </a:r>
            <a:r>
              <a:rPr lang="en-US" altLang="ko-KR" sz="1200" b="0" kern="1200" spc="-150" dirty="0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, </a:t>
            </a:r>
            <a:r>
              <a:rPr lang="ko-KR" altLang="en-US" sz="1200" b="0" kern="1200" spc="-150" dirty="0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평생 학습의 </a:t>
            </a:r>
            <a:r>
              <a:rPr lang="ko-KR" altLang="en-US" sz="1200" b="0" kern="1200" spc="-150" dirty="0" err="1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기회”가</a:t>
            </a:r>
            <a:r>
              <a:rPr lang="ko-KR" altLang="en-US" sz="1200" b="0" kern="1200" spc="-150" dirty="0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 국제사회에서 더욱 강조 되고 있으며 이러한 내용에 대한 점검이 강화될 필요 있음</a:t>
            </a:r>
            <a:r>
              <a:rPr lang="en-US" altLang="ko-KR" sz="1200" b="0" kern="1200" spc="-150" dirty="0">
                <a:solidFill>
                  <a:schemeClr val="tx1"/>
                </a:solidFill>
                <a:latin typeface="+mn-lt"/>
                <a:ea typeface="+mn-ea"/>
                <a:cs typeface="함초롬바탕" panose="02030604000101010101" pitchFamily="18" charset="-127"/>
              </a:rPr>
              <a:t>.</a:t>
            </a:r>
            <a:endParaRPr lang="ko-KR" altLang="en-US" sz="1200" b="0" kern="1200" spc="-150" dirty="0">
              <a:solidFill>
                <a:schemeClr val="tx1"/>
              </a:solidFill>
              <a:latin typeface="+mn-lt"/>
              <a:ea typeface="+mn-ea"/>
              <a:cs typeface="함초롬바탕" panose="02030604000101010101" pitchFamily="18" charset="-127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en-US" altLang="ko-K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COVID-19 </a:t>
            </a:r>
            <a:r>
              <a:rPr lang="ko-KR" altLang="en-US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대항 </a:t>
            </a:r>
            <a:r>
              <a:rPr lang="en-US" altLang="ko-KR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가지 조치 </a:t>
            </a: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국가인권위원회</a:t>
            </a: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2020)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ko-KR" altLang="en-US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노인에게 영향을 미치는 어려운 의료 결정을 할 때 존엄성과 </a:t>
            </a:r>
            <a:r>
              <a:rPr lang="ko-KR" altLang="en-US" sz="1200" b="0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의료권에</a:t>
            </a:r>
            <a:r>
              <a:rPr lang="ko-KR" altLang="en-US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충실히 따르도록 보장한다</a:t>
            </a: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ko-KR" altLang="en-US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사회적 거리 두기 기간에 사회적 포용과 연대를 강화한다</a:t>
            </a: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ko-KR" altLang="en-US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노인 문제에 대한 관점을 사회경제적</a:t>
            </a: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인도적인 </a:t>
            </a:r>
            <a:r>
              <a:rPr lang="ko-KR" altLang="en-US" sz="1200" b="0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코비드</a:t>
            </a: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-19 </a:t>
            </a:r>
            <a:r>
              <a:rPr lang="ko-KR" altLang="en-US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대응책과 완전히 통합한다</a:t>
            </a: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ko-KR" altLang="en-US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정책수립에 노년층의 참여를 확대하고 우수 사례를 공유하며 지식 및 데이터를 활용한다</a:t>
            </a:r>
            <a:r>
              <a:rPr lang="en-US" altLang="ko-KR" sz="12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altLang="ko-KR" sz="1200" b="0" kern="1200" spc="-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1200" b="0" kern="1200" spc="-1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altLang="en-US" sz="1200" b="0" kern="1200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코비드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-19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대유행으로 전 세계의 노인들이 이루 말할 수 없는 두려움과 고통을 겪고 있다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현재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코비드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-19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이미 약 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193,710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명의 생명을 앗아갔고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80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 이상의 치사율은 전 세계 사망자 평균의 다섯 배에 달한다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개발도상국에서는 더 급격히 확산하면서 보건 의료 및 사회 보호 체계에 압박을 가해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 사망률은 훨씬 더 높아질 것이다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우리는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많은 사회적 변수를 고려하며 노인들을 보호하기 위한 노력을 해야 한다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노인들은 놀라운 회복탄력성과 적극성을 지니고 있고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간병인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자원봉사자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지역사회 리더를 포함한 여러 가지 사회적 역할을 수행한다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노년층이라는 큰 틀 안에는 매우 다양한 사람들이 있음을 간과해서는 안 된다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출처 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국가인권위원회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(2020). COVID-19 </a:t>
            </a:r>
            <a:r>
              <a:rPr lang="ko-KR" altLang="en-US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관련 국제 인권 규범 모음집</a:t>
            </a: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pp.130~147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200" b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https://www.humanrights.go.kr/site/program/board/basicboard/view?menuid=001004002001&amp;pagesize=10&amp;boardtypeid=24&amp;boardid=7605466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1200" b="0" kern="1200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sz="1200" b="1" kern="1200" spc="-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지금까지  </a:t>
            </a:r>
            <a:r>
              <a:rPr lang="ko-KR" altLang="en-US" sz="1200" b="1" kern="1200" spc="-15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노인인권의</a:t>
            </a:r>
            <a:r>
              <a:rPr lang="ko-KR" altLang="en-US" sz="1200" b="1" kern="1200" spc="-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세계적 동향을 살펴보았지만</a:t>
            </a:r>
            <a:r>
              <a:rPr lang="en-US" altLang="ko-KR" sz="1200" b="1" kern="1200" spc="-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spc="-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그럼에도 불구하고 아동인권협약과 달리 노인인권협약은 제정되지 못하였습니다</a:t>
            </a:r>
            <a:r>
              <a:rPr lang="en-US" altLang="ko-KR" sz="1200" b="1" kern="1200" spc="-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91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baseline="0" dirty="0" err="1"/>
              <a:t>노인인권이</a:t>
            </a:r>
            <a:r>
              <a:rPr lang="ko-KR" altLang="en-US" b="1" baseline="0" dirty="0"/>
              <a:t> 왜 중요한지에 대해 차별이 존재하는 맥락을 통해 이해해 봅시다</a:t>
            </a:r>
            <a:r>
              <a:rPr lang="en-US" altLang="ko-KR" b="1" baseline="0" dirty="0"/>
              <a:t>. </a:t>
            </a:r>
          </a:p>
          <a:p>
            <a:r>
              <a:rPr lang="ko-KR" altLang="en-US" baseline="0" dirty="0"/>
              <a:t>어떤 차별이 존재할까요</a:t>
            </a:r>
            <a:r>
              <a:rPr lang="en-US" altLang="ko-KR" baseline="0" dirty="0"/>
              <a:t>? </a:t>
            </a:r>
            <a:r>
              <a:rPr lang="ko-KR" altLang="en-US" baseline="0" dirty="0"/>
              <a:t>크게 사람이 만든 차별과 제도나 법에 의한 차별을 찾아볼 수 있습니다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baseline="0" dirty="0"/>
              <a:t>사람이 만든 차별에 대해 예를 들어 살펴봅시다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핸드폰 가게에서 나이 들었다는 이유로 최신 폰을 찾으면 이상한 눈으로 바라봅니다</a:t>
            </a:r>
            <a:r>
              <a:rPr lang="en-US" altLang="ko-KR" baseline="0" dirty="0"/>
              <a:t>. </a:t>
            </a:r>
            <a:r>
              <a:rPr lang="ko-KR" altLang="en-US" baseline="0" dirty="0">
                <a:solidFill>
                  <a:srgbClr val="FF0000"/>
                </a:solidFill>
              </a:rPr>
              <a:t>한겨레 신문 기자는 </a:t>
            </a:r>
            <a:r>
              <a:rPr lang="ko-KR" altLang="en-US" baseline="0" dirty="0"/>
              <a:t>결국 최신 폰을 사지 못했습니다</a:t>
            </a:r>
            <a:r>
              <a:rPr lang="en-US" altLang="ko-KR" baseline="0" dirty="0"/>
              <a:t>.</a:t>
            </a:r>
            <a:r>
              <a:rPr lang="ko-KR" altLang="en-US" baseline="0" dirty="0"/>
              <a:t> </a:t>
            </a:r>
            <a:endParaRPr lang="en-US" altLang="ko-KR" baseline="0" dirty="0"/>
          </a:p>
          <a:p>
            <a:pPr marL="228600" indent="-228600">
              <a:buAutoNum type="arabicParenR"/>
            </a:pPr>
            <a:r>
              <a:rPr lang="ko-KR" altLang="en-US" baseline="0" dirty="0"/>
              <a:t>노인의 신체적</a:t>
            </a:r>
            <a:r>
              <a:rPr lang="en-US" altLang="ko-KR" baseline="0" dirty="0"/>
              <a:t>, </a:t>
            </a:r>
            <a:r>
              <a:rPr lang="ko-KR" altLang="en-US" baseline="0" dirty="0"/>
              <a:t>경제적 특성으로 인한 차별이 대표적 차별입니다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baseline="0" dirty="0"/>
              <a:t>법제도가 만든 차별 사례로 은퇴연령</a:t>
            </a:r>
            <a:r>
              <a:rPr lang="en-US" altLang="ko-KR" baseline="0" dirty="0"/>
              <a:t>, </a:t>
            </a:r>
            <a:r>
              <a:rPr lang="ko-KR" altLang="en-US" baseline="0" dirty="0"/>
              <a:t>나이제한 등을 예로 들 수 있습니다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정책적 용어상에서도 차별이 존재하는데 독거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무료 등을 붙임으로 인해 고독한 혼자의 이미지와 공짜인생처럼 느껴지게 합니다</a:t>
            </a:r>
            <a:r>
              <a:rPr lang="en-US" altLang="ko-KR" baseline="0" dirty="0"/>
              <a:t>. </a:t>
            </a:r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74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MIPAA</a:t>
            </a:r>
            <a:r>
              <a:rPr lang="ko-KR" altLang="en-US" dirty="0"/>
              <a:t>는 아직까지도 노인관련 국제원칙에서 중요한 역할을 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아직까지 이를 대체할 국제회의가 진행되고 있지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현재 여기서는 이행계획을 점검하고 있는데</a:t>
            </a:r>
            <a:r>
              <a:rPr lang="en-US" altLang="ko-KR" dirty="0"/>
              <a:t>,</a:t>
            </a:r>
            <a:r>
              <a:rPr lang="ko-KR" altLang="en-US" dirty="0"/>
              <a:t> 우리나라에서도 두 차례에 걸친 이행평가보고서가 나왔습니다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716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OEWGA</a:t>
            </a:r>
            <a:r>
              <a:rPr lang="ko-KR" altLang="en-US" dirty="0"/>
              <a:t>에서는 주요인권목록안이 나왔으나 아직 합의에 이르지는 못하였습니다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en-US" altLang="ko-KR" sz="1200" dirty="0">
                <a:latin typeface="+mn-ea"/>
              </a:rPr>
              <a:t>IFA. (2019). OEWGA-Resolutions and Background.</a:t>
            </a:r>
            <a:endParaRPr lang="ko-KR" altLang="en-US" sz="1200" dirty="0">
              <a:latin typeface="+mn-ea"/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560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318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출처 </a:t>
            </a:r>
            <a:r>
              <a:rPr lang="en-US" altLang="ko-KR" dirty="0"/>
              <a:t>:</a:t>
            </a:r>
            <a:r>
              <a:rPr lang="ko-KR" altLang="en-US" dirty="0"/>
              <a:t> 국가인권위원회</a:t>
            </a:r>
            <a:r>
              <a:rPr lang="en-US" altLang="ko-KR" dirty="0"/>
              <a:t>. (2018). </a:t>
            </a:r>
            <a:r>
              <a:rPr lang="ko-KR" altLang="en-US" dirty="0" err="1"/>
              <a:t>노인인권</a:t>
            </a:r>
            <a:r>
              <a:rPr lang="ko-KR" altLang="en-US" dirty="0"/>
              <a:t> 종합보고서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ko-KR" dirty="0"/>
              <a:t>https://www.humanrights.go.kr/site/program/board/basicboard/view?menuid=001004002001&amp;pagesize=10&amp;boardtypeid=17&amp;boardid=7603324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39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991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Font typeface="+mj-ea"/>
              <a:buNone/>
            </a:pPr>
            <a:r>
              <a:rPr lang="ko-KR" altLang="en-US" sz="1200" b="1" dirty="0">
                <a:latin typeface="+mn-ea"/>
              </a:rPr>
              <a:t>국가인권위원회의 </a:t>
            </a:r>
            <a:r>
              <a:rPr lang="ko-KR" altLang="en-US" sz="1200" b="1" dirty="0" err="1">
                <a:latin typeface="+mn-ea"/>
              </a:rPr>
              <a:t>진정제도는</a:t>
            </a:r>
            <a:r>
              <a:rPr lang="ko-KR" altLang="en-US" sz="1200" b="1" dirty="0">
                <a:latin typeface="+mn-ea"/>
              </a:rPr>
              <a:t> 다음과 같은 사안에 따라 이루어집</a:t>
            </a:r>
            <a:r>
              <a:rPr lang="ko-KR" altLang="en-US" b="1" dirty="0"/>
              <a:t>니다</a:t>
            </a:r>
            <a:r>
              <a:rPr lang="en-US" altLang="ko-KR" b="1" dirty="0"/>
              <a:t>.</a:t>
            </a:r>
            <a:endParaRPr lang="en-US" altLang="ko-KR" sz="1200" b="1" dirty="0">
              <a:latin typeface="+mn-ea"/>
            </a:endParaRPr>
          </a:p>
          <a:p>
            <a:pPr marL="228600" indent="-228600">
              <a:spcBef>
                <a:spcPts val="300"/>
              </a:spcBef>
              <a:buFont typeface="+mj-ea"/>
              <a:buAutoNum type="circleNumDbPlain"/>
            </a:pPr>
            <a:r>
              <a:rPr lang="ko-KR" altLang="en-US" sz="1200" dirty="0">
                <a:latin typeface="+mn-ea"/>
              </a:rPr>
              <a:t>국가기관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지방자치단체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각급학교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공직유관단체 또는 구금보호시설의 업무 수행과 관련해 인권을 침해당하거나 차별행위를 당한 경우</a:t>
            </a:r>
            <a:endParaRPr lang="en-US" altLang="ko-KR" sz="1200" i="0" dirty="0">
              <a:solidFill>
                <a:schemeClr val="tx1"/>
              </a:solidFill>
              <a:effectLst/>
              <a:latin typeface="+mn-ea"/>
            </a:endParaRPr>
          </a:p>
          <a:p>
            <a:pPr marL="228600" indent="-228600">
              <a:spcBef>
                <a:spcPts val="300"/>
              </a:spcBef>
              <a:buFont typeface="+mj-ea"/>
              <a:buAutoNum type="circleNumDbPlain"/>
            </a:pPr>
            <a:r>
              <a:rPr lang="ko-KR" altLang="en-US" sz="1200" i="0" dirty="0">
                <a:solidFill>
                  <a:srgbClr val="000000"/>
                </a:solidFill>
                <a:effectLst/>
                <a:latin typeface="+mn-ea"/>
              </a:rPr>
              <a:t>법인</a:t>
            </a:r>
            <a:r>
              <a:rPr lang="en-US" altLang="ko-KR" sz="1200" i="0" dirty="0">
                <a:solidFill>
                  <a:srgbClr val="000000"/>
                </a:solidFill>
                <a:effectLst/>
                <a:latin typeface="+mn-ea"/>
              </a:rPr>
              <a:t>, </a:t>
            </a:r>
            <a:r>
              <a:rPr lang="ko-KR" altLang="en-US" sz="1200" i="0" dirty="0">
                <a:solidFill>
                  <a:srgbClr val="000000"/>
                </a:solidFill>
                <a:effectLst/>
                <a:latin typeface="+mn-ea"/>
              </a:rPr>
              <a:t>단체 또는 사인이 합리적 이유 없이 아래 사항에 대한 차별 행위를 한 경우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* 성별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종교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장애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나이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사회적 신분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출신지역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출신국가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출신민족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용모 등 신체조건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혼인여부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임신  또는 출산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가족상황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인종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피부색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사상 또는 정치적 의견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혐의 효력이 실효된 전과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성적 지향</a:t>
            </a:r>
            <a:r>
              <a:rPr lang="en-US" altLang="ko-KR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, </a:t>
            </a:r>
            <a:r>
              <a:rPr lang="ko-KR" altLang="en-US" sz="1050" b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병력 등</a:t>
            </a:r>
            <a:endParaRPr lang="en-US" altLang="ko-KR" sz="1050" b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L="228600" indent="-228600">
              <a:spcBef>
                <a:spcPts val="300"/>
              </a:spcBef>
              <a:buFont typeface="+mj-ea"/>
              <a:buAutoNum type="circleNumDbPlain"/>
            </a:pPr>
            <a:r>
              <a:rPr lang="ko-KR" altLang="en-US" sz="1200" dirty="0">
                <a:latin typeface="+mn-ea"/>
              </a:rPr>
              <a:t>공공기관 및 민간기업의 임직원이 성적굴욕감을 느끼게 하거나 성적 언동 또는 그 밖의 요구에 따르지 않는다는 이유로 고용상의 불이익을 주는 성희롱 행위를 가했을 경우</a:t>
            </a:r>
            <a:endParaRPr lang="en-US" altLang="ko-KR" sz="1200" dirty="0">
              <a:latin typeface="+mn-ea"/>
            </a:endParaRPr>
          </a:p>
          <a:p>
            <a:pPr marL="228600" indent="-228600">
              <a:spcBef>
                <a:spcPts val="300"/>
              </a:spcBef>
              <a:buFont typeface="+mj-ea"/>
              <a:buAutoNum type="circleNumDbPlain"/>
            </a:pPr>
            <a:r>
              <a:rPr lang="ko-KR" altLang="en-US" sz="1200" dirty="0">
                <a:latin typeface="+mn-ea"/>
              </a:rPr>
              <a:t>장애를 이유로 정당한 사유 없이 편의 제공을 하지 않거나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불리하게 대하는 경우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장애를 고려하지 않는 기준으로 장애인에게 불리한 결과를 초래하는 등 장애인 차별을 가할 경우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spc="-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1200" b="1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진정접수</a:t>
            </a:r>
            <a:r>
              <a:rPr lang="ko-KR" altLang="en-US" sz="1200" b="1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</a:t>
            </a:r>
            <a:endParaRPr lang="en-US" altLang="ko-KR" sz="1200" b="1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인권상담센터에서 접수된 진정은 진정서 등을 바탕으로 예비조사 → 국가인권위원회법 제</a:t>
            </a:r>
            <a:r>
              <a:rPr lang="en-US" altLang="ko-KR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32</a:t>
            </a:r>
            <a:r>
              <a:rPr lang="ko-KR" altLang="en-US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조 각 호에 해당하지 아니하거나 </a:t>
            </a:r>
            <a:r>
              <a:rPr lang="ko-KR" altLang="en-US" sz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해당여부에</a:t>
            </a:r>
            <a:r>
              <a:rPr lang="ko-KR" altLang="en-US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관한 조사가 필요하다고 판단될 경우 </a:t>
            </a:r>
            <a:r>
              <a:rPr lang="ko-KR" altLang="en-US" sz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조사국으로</a:t>
            </a:r>
            <a:r>
              <a:rPr lang="ko-KR" altLang="en-US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옮겨짐</a:t>
            </a:r>
            <a:r>
              <a:rPr lang="en-US" altLang="ko-KR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긴급한 사안이라고 판단될 때는 국가인권위원회법 제</a:t>
            </a:r>
            <a:r>
              <a:rPr lang="en-US" altLang="ko-KR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48</a:t>
            </a:r>
            <a:r>
              <a:rPr lang="ko-KR" altLang="en-US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조에 정한 긴급구제조치 취함</a:t>
            </a:r>
            <a:r>
              <a:rPr lang="en-US" altLang="ko-KR" sz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사건조사</a:t>
            </a:r>
            <a:endParaRPr lang="en-US" altLang="ko-KR" sz="1200" b="1" kern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담당조사관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조사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b="0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조사국에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이송된 진정사건 조사 진행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진정인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피해자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b="0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피진정인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또는 관계인에 대하여 진술서 및 자료제출을 요구함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→ 필요할 경우 </a:t>
            </a:r>
            <a:r>
              <a:rPr lang="ko-KR" altLang="en-US" sz="1200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조사사항과</a:t>
            </a:r>
            <a:r>
              <a:rPr lang="ko-KR" altLang="en-US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관련이 있는 장소</a:t>
            </a:r>
            <a:r>
              <a:rPr lang="en-US" altLang="ko-KR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시설</a:t>
            </a:r>
            <a:r>
              <a:rPr lang="en-US" altLang="ko-KR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자료 등에 대한 실지조사 함</a:t>
            </a:r>
            <a:r>
              <a:rPr lang="en-US" altLang="ko-KR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당사자의 신청 또는 직권에 의해 진정사건을 조정위원회에 회부할 수 있음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kern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조정</a:t>
            </a:r>
            <a:endParaRPr lang="en-US" altLang="ko-KR" sz="1200" b="1" kern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당사자의 신청 또는 직권에 의해 진정사건을 조정위원회에 회부할 수 있음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kern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4. 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위원회 의결</a:t>
            </a:r>
            <a:endParaRPr lang="en-US" altLang="ko-KR" sz="1200" b="1" kern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위원회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전원위원회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상임위원회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소위원회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는 </a:t>
            </a:r>
            <a:r>
              <a:rPr lang="ko-KR" altLang="en-US" sz="1200" b="0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진정사건에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대한 조사 내용을 심의하여 권고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기각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각하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합의권고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이송 등의 결정을 내림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kern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5. 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국가인권위원회의 권고를 받은 </a:t>
            </a:r>
            <a:r>
              <a:rPr lang="ko-KR" altLang="en-US" sz="1200" b="1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피진정인은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「</a:t>
            </a:r>
            <a:r>
              <a:rPr lang="ko-KR" altLang="en-US" sz="1200" b="1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국가인권위원회법」제</a:t>
            </a: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25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조 및 제</a:t>
            </a: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44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조에 따라 권고사항을 존중하고 이행하기 위하여 노력하여야 함</a:t>
            </a: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권고를 받은 관계기관 등의 장은 권고를 받은 날부터 </a:t>
            </a: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90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일 이내에 그 </a:t>
            </a:r>
            <a:r>
              <a:rPr lang="ko-KR" altLang="en-US" sz="1200" b="1" kern="1200" spc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권고사항의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이행계획을 위원회에 통지하여야 함</a:t>
            </a: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* </a:t>
            </a:r>
            <a:r>
              <a:rPr lang="ko-KR" altLang="en-US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만일 권고를 받은 관계기관 등의 장이 그 권고의  </a:t>
            </a:r>
            <a:r>
              <a:rPr lang="en-US" altLang="ko-KR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내용을 이행하지 아니할 경우에는 그 이유를 위원회에 통지하여야 함</a:t>
            </a:r>
            <a:r>
              <a:rPr lang="en-US" altLang="ko-KR" sz="12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1200" kern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6. </a:t>
            </a:r>
            <a:r>
              <a:rPr lang="ko-KR" altLang="en-US" sz="1200" b="1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당사자 통보</a:t>
            </a:r>
            <a:endParaRPr lang="en-US" altLang="ko-KR" sz="1200" b="1" kern="120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사건처리결과통지서 송부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위원회의 심의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·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의결 후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진정인에게 사건처리결과통지서를 송부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위원회의 심의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·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의결 결과가 인권침해로 판단되어 권고로 결정되는 경우도 있고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「국가인권위원회법」 관련 규정에 따라 기각이나 각하로 결정되는 경우도 있음</a:t>
            </a:r>
            <a:r>
              <a:rPr lang="en-US" altLang="ko-KR" sz="12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ko-KR" altLang="en-US" sz="1200" b="0" kern="12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675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2012</a:t>
            </a:r>
            <a:r>
              <a:rPr kumimoji="0" lang="ko-KR" altLang="en-US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년 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4</a:t>
            </a:r>
            <a:r>
              <a:rPr kumimoji="0" lang="ko-KR" altLang="en-US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월 국가인권위원회가 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＇</a:t>
            </a:r>
            <a:r>
              <a:rPr kumimoji="0" lang="ko-KR" altLang="en-US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인권 기본조례 표준안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＇</a:t>
            </a:r>
            <a:r>
              <a:rPr kumimoji="0" lang="ko-KR" altLang="en-US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을 제시하며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,  </a:t>
            </a:r>
            <a:r>
              <a:rPr kumimoji="0" lang="ko-KR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주민의 실생활에 직접적인 </a:t>
            </a:r>
            <a:r>
              <a:rPr kumimoji="0" lang="ko-KR" altLang="ko-KR" sz="1200" i="0" u="none" strike="noStrike" cap="none" normalizeH="0" baseline="0" dirty="0" err="1">
                <a:ln>
                  <a:noFill/>
                </a:ln>
                <a:effectLst/>
                <a:latin typeface="+mn-ea"/>
              </a:rPr>
              <a:t>규범력을</a:t>
            </a:r>
            <a:r>
              <a:rPr kumimoji="0" lang="ko-KR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 갖는 조례와 인류 보편 가치인 인권을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 </a:t>
            </a:r>
            <a:r>
              <a:rPr kumimoji="0" lang="ko-KR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접목해 인권조례 제정을 권고</a:t>
            </a:r>
            <a:r>
              <a:rPr kumimoji="0" lang="ko-KR" altLang="en-US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해 왔습니다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. </a:t>
            </a:r>
            <a:endParaRPr kumimoji="0" lang="en-US" altLang="ko-KR" sz="100" b="0" i="0" u="none" strike="noStrike" cap="none" normalizeH="0" baseline="0" dirty="0">
              <a:ln>
                <a:noFill/>
              </a:ln>
              <a:effectLst/>
              <a:latin typeface="+mn-ea"/>
            </a:endParaRPr>
          </a:p>
          <a:p>
            <a:pPr>
              <a:spcBef>
                <a:spcPts val="300"/>
              </a:spcBef>
              <a:defRPr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국가인권위원회가 표준안 제시한 이후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2012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년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4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월 지자체와 행정안전부에 재개정을 권고한 </a:t>
            </a:r>
            <a:r>
              <a:rPr kumimoji="0" lang="ko-KR" altLang="en-US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인권기본조례는 지자체가 지역 주민들의 인권 보호 및 증진 정책을 펼치고 모든 주민이 인간으로 존엄하게 대우받을 수 있는 지역 공동체를 만들기 위한 목적으로 제정하는 조례입니다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.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effectLst/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spcBef>
                <a:spcPts val="300"/>
              </a:spcBef>
              <a:defRPr/>
            </a:pPr>
            <a:r>
              <a:rPr kumimoji="0" lang="ko-KR" altLang="en-US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출처 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: </a:t>
            </a:r>
            <a:r>
              <a:rPr lang="ko-KR" altLang="en-US" dirty="0"/>
              <a:t>국가인권위원회 인권정책과</a:t>
            </a:r>
            <a:r>
              <a:rPr lang="en-US" altLang="ko-KR" dirty="0"/>
              <a:t>. (2019). </a:t>
            </a:r>
            <a:r>
              <a:rPr lang="ko-KR" altLang="en-US" dirty="0"/>
              <a:t>지방자치단체 인권정책 </a:t>
            </a:r>
            <a:r>
              <a:rPr lang="ko-KR" altLang="en-US" dirty="0" err="1"/>
              <a:t>현황연구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https://www.humanrights.go.kr/site/program/board/basicboard/view?currentpage=2&amp;menuid=001003001004&amp;pagesize=10&amp;boardtypeid=16&amp;boardid=7604778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628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1" dirty="0"/>
              <a:t>각 지방자치단계의 인권조례는 선언적 의미뿐 아니라 실제 </a:t>
            </a:r>
            <a:r>
              <a:rPr lang="ko-KR" altLang="en-US" b="1" dirty="0" err="1"/>
              <a:t>인권상담을</a:t>
            </a:r>
            <a:r>
              <a:rPr lang="ko-KR" altLang="en-US" b="1" dirty="0"/>
              <a:t> 받을 수 있는 기회가 제공되었다는 점에서 의의가 있습니다</a:t>
            </a:r>
            <a:r>
              <a:rPr lang="en-US" altLang="ko-KR" b="1" dirty="0"/>
              <a:t>. 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/>
              <a:t>법제처 국가법령정보센터</a:t>
            </a:r>
            <a:r>
              <a:rPr lang="en-US" altLang="ko-KR" dirty="0"/>
              <a:t> - </a:t>
            </a:r>
            <a:r>
              <a:rPr lang="ko-KR" altLang="en-US" dirty="0"/>
              <a:t>광주광역시 인권보장 및 증진에 관한 조례</a:t>
            </a:r>
            <a:endParaRPr lang="en-US" altLang="ko-KR" b="1" dirty="0"/>
          </a:p>
          <a:p>
            <a:pPr>
              <a:lnSpc>
                <a:spcPct val="100000"/>
              </a:lnSpc>
            </a:pPr>
            <a:r>
              <a:rPr lang="en-US" altLang="ko-KR" dirty="0"/>
              <a:t>http://www.law.go.kr/LSW/ordinInfoP.do?ordinSeq=1443921&amp;gubun=ELIS 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/>
              <a:t>서울시 은평구청 홈페이지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https://www.ep.go.kr/CmsWeb/viewPage.req?idx=PG0000004387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911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effectLst/>
                <a:latin typeface="+mn-ea"/>
              </a:rPr>
              <a:t>도움이 필요한 </a:t>
            </a:r>
            <a:r>
              <a:rPr lang="ko-KR" altLang="en-US" sz="1200" dirty="0" err="1">
                <a:effectLst/>
                <a:latin typeface="+mn-ea"/>
              </a:rPr>
              <a:t>피후견인의</a:t>
            </a:r>
            <a:r>
              <a:rPr lang="ko-KR" altLang="en-US" sz="1200" dirty="0">
                <a:effectLst/>
                <a:latin typeface="+mn-ea"/>
              </a:rPr>
              <a:t> 인격을 중시하고 실질적인 보호와 권리 실현이 가능하도록 </a:t>
            </a:r>
            <a:r>
              <a:rPr lang="en-US" altLang="ko-KR" sz="1200" dirty="0">
                <a:effectLst/>
                <a:latin typeface="+mn-ea"/>
              </a:rPr>
              <a:t>2013</a:t>
            </a:r>
            <a:r>
              <a:rPr lang="ko-KR" altLang="en-US" sz="1200" dirty="0">
                <a:effectLst/>
                <a:latin typeface="+mn-ea"/>
              </a:rPr>
              <a:t>년 </a:t>
            </a:r>
            <a:r>
              <a:rPr lang="en-US" altLang="ko-KR" sz="1200" dirty="0">
                <a:effectLst/>
                <a:latin typeface="+mn-ea"/>
              </a:rPr>
              <a:t>7</a:t>
            </a:r>
            <a:r>
              <a:rPr lang="ko-KR" altLang="en-US" sz="1200" dirty="0">
                <a:effectLst/>
                <a:latin typeface="+mn-ea"/>
              </a:rPr>
              <a:t>월 </a:t>
            </a:r>
            <a:r>
              <a:rPr lang="en-US" altLang="ko-KR" sz="1200" dirty="0">
                <a:effectLst/>
                <a:latin typeface="+mn-ea"/>
              </a:rPr>
              <a:t>1</a:t>
            </a:r>
            <a:r>
              <a:rPr lang="ko-KR" altLang="en-US" sz="1200" dirty="0">
                <a:effectLst/>
                <a:latin typeface="+mn-ea"/>
              </a:rPr>
              <a:t>일부터 성년후견인제도를 도입하였습</a:t>
            </a:r>
            <a:r>
              <a:rPr lang="ko-KR" altLang="en-US" dirty="0"/>
              <a:t>니다</a:t>
            </a:r>
            <a:r>
              <a:rPr lang="en-US" altLang="ko-KR" sz="1200" dirty="0">
                <a:effectLst/>
                <a:latin typeface="+mn-ea"/>
              </a:rPr>
              <a:t>. </a:t>
            </a:r>
            <a:r>
              <a:rPr lang="ko-KR" altLang="en-US" sz="1200" b="0" dirty="0" err="1">
                <a:effectLst/>
                <a:latin typeface="+mn-ea"/>
              </a:rPr>
              <a:t>성년후견인</a:t>
            </a:r>
            <a:r>
              <a:rPr lang="ko-KR" altLang="en-US" sz="1200" b="0" dirty="0">
                <a:effectLst/>
                <a:latin typeface="+mn-ea"/>
              </a:rPr>
              <a:t> 제도 도입 이전에는 사무처리 능력에 도움이 필요한 성인을 위한 제도로서 금치산</a:t>
            </a:r>
            <a:r>
              <a:rPr lang="en-US" altLang="ko-KR" sz="1200" b="0" dirty="0">
                <a:effectLst/>
                <a:latin typeface="+mn-ea"/>
              </a:rPr>
              <a:t>·</a:t>
            </a:r>
            <a:r>
              <a:rPr lang="ko-KR" altLang="en-US" sz="1200" b="0" dirty="0">
                <a:effectLst/>
                <a:latin typeface="+mn-ea"/>
              </a:rPr>
              <a:t>한정치산제도라는 것이 있었는데 여러 가지 문제점들 때문에 현실적으로 거의 이용되지 않습</a:t>
            </a:r>
            <a:r>
              <a:rPr lang="ko-KR" altLang="en-US" dirty="0"/>
              <a:t>니다</a:t>
            </a:r>
            <a:r>
              <a:rPr lang="en-US" altLang="ko-KR" dirty="0"/>
              <a:t>.</a:t>
            </a:r>
            <a:endParaRPr lang="en-US" altLang="ko-KR" sz="1200" b="0" dirty="0">
              <a:effectLst/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effectLst/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effectLst/>
                <a:latin typeface="+mn-ea"/>
              </a:rPr>
              <a:t>후견인은 재산관리 뿐 아니라 의식주</a:t>
            </a:r>
            <a:r>
              <a:rPr lang="en-US" altLang="ko-KR" sz="1200" dirty="0">
                <a:effectLst/>
                <a:latin typeface="+mn-ea"/>
              </a:rPr>
              <a:t>, </a:t>
            </a:r>
            <a:r>
              <a:rPr lang="ko-KR" altLang="en-US" sz="1200" dirty="0">
                <a:effectLst/>
                <a:latin typeface="+mn-ea"/>
              </a:rPr>
              <a:t>치료 방법</a:t>
            </a:r>
            <a:r>
              <a:rPr lang="en-US" altLang="ko-KR" sz="1200" dirty="0">
                <a:effectLst/>
                <a:latin typeface="+mn-ea"/>
              </a:rPr>
              <a:t>, </a:t>
            </a:r>
            <a:r>
              <a:rPr lang="ko-KR" altLang="en-US" sz="1200" dirty="0">
                <a:effectLst/>
                <a:latin typeface="+mn-ea"/>
              </a:rPr>
              <a:t>여가와 복지 등 신상에 관한 폭넓은 지원 가능합</a:t>
            </a:r>
            <a:r>
              <a:rPr lang="ko-KR" altLang="en-US" dirty="0"/>
              <a:t>니다</a:t>
            </a:r>
            <a:r>
              <a:rPr lang="en-US" altLang="ko-KR" dirty="0"/>
              <a:t>.</a:t>
            </a:r>
            <a:endParaRPr lang="en-US" altLang="ko-KR" sz="1200" dirty="0">
              <a:effectLst/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>
                <a:effectLst/>
                <a:latin typeface="+mn-ea"/>
              </a:rPr>
              <a:t>성년후견제도는 </a:t>
            </a:r>
            <a:r>
              <a:rPr lang="ko-KR" altLang="en-US" sz="1200" b="0" dirty="0" err="1">
                <a:effectLst/>
                <a:latin typeface="+mn-ea"/>
              </a:rPr>
              <a:t>성년후견</a:t>
            </a:r>
            <a:r>
              <a:rPr lang="en-US" altLang="ko-KR" sz="1200" b="0" dirty="0">
                <a:effectLst/>
                <a:latin typeface="+mn-ea"/>
              </a:rPr>
              <a:t>, </a:t>
            </a:r>
            <a:r>
              <a:rPr lang="ko-KR" altLang="en-US" sz="1200" b="0" dirty="0" err="1">
                <a:effectLst/>
                <a:latin typeface="+mn-ea"/>
              </a:rPr>
              <a:t>한정후견</a:t>
            </a:r>
            <a:r>
              <a:rPr lang="en-US" altLang="ko-KR" sz="1200" b="0" dirty="0">
                <a:effectLst/>
                <a:latin typeface="+mn-ea"/>
              </a:rPr>
              <a:t>, </a:t>
            </a:r>
            <a:r>
              <a:rPr lang="ko-KR" altLang="en-US" sz="1200" b="0" dirty="0" err="1">
                <a:effectLst/>
                <a:latin typeface="+mn-ea"/>
              </a:rPr>
              <a:t>특정후견</a:t>
            </a:r>
            <a:r>
              <a:rPr lang="en-US" altLang="ko-KR" sz="1200" b="0" dirty="0">
                <a:effectLst/>
                <a:latin typeface="+mn-ea"/>
              </a:rPr>
              <a:t>, </a:t>
            </a:r>
            <a:r>
              <a:rPr lang="ko-KR" altLang="en-US" sz="1200" b="0" dirty="0" err="1">
                <a:effectLst/>
                <a:latin typeface="+mn-ea"/>
              </a:rPr>
              <a:t>임의후견</a:t>
            </a:r>
            <a:r>
              <a:rPr lang="en-US" altLang="ko-KR" sz="1200" b="0" dirty="0">
                <a:effectLst/>
                <a:latin typeface="+mn-ea"/>
              </a:rPr>
              <a:t>(</a:t>
            </a:r>
            <a:r>
              <a:rPr lang="ko-KR" altLang="en-US" sz="1200" b="0" dirty="0" err="1">
                <a:effectLst/>
                <a:latin typeface="+mn-ea"/>
              </a:rPr>
              <a:t>후견계약</a:t>
            </a:r>
            <a:r>
              <a:rPr lang="en-US" altLang="ko-KR" sz="1200" b="0" dirty="0">
                <a:effectLst/>
                <a:latin typeface="+mn-ea"/>
              </a:rPr>
              <a:t>)</a:t>
            </a:r>
            <a:r>
              <a:rPr lang="ko-KR" altLang="en-US" sz="1200" b="0" dirty="0">
                <a:effectLst/>
                <a:latin typeface="+mn-ea"/>
              </a:rPr>
              <a:t>으로 나누어집</a:t>
            </a:r>
            <a:r>
              <a:rPr lang="ko-KR" altLang="en-US" dirty="0"/>
              <a:t>니다</a:t>
            </a:r>
            <a:r>
              <a:rPr lang="en-US" altLang="ko-KR" sz="1200" b="0" dirty="0">
                <a:effectLst/>
                <a:latin typeface="+mn-ea"/>
              </a:rPr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sz="1200" dirty="0"/>
              <a:t>법제처 </a:t>
            </a:r>
            <a:r>
              <a:rPr lang="ko-KR" altLang="en-US" sz="1200" dirty="0" err="1"/>
              <a:t>찾기쉬운</a:t>
            </a:r>
            <a:r>
              <a:rPr lang="ko-KR" altLang="en-US" sz="1200" dirty="0"/>
              <a:t> 생활법령정보</a:t>
            </a:r>
            <a:r>
              <a:rPr lang="en-US" altLang="ko-KR" sz="1200" dirty="0"/>
              <a:t>. (2020). </a:t>
            </a:r>
            <a:r>
              <a:rPr lang="ko-KR" altLang="en-US" sz="1200" dirty="0" err="1"/>
              <a:t>성견후견의</a:t>
            </a:r>
            <a:r>
              <a:rPr lang="ko-KR" altLang="en-US" sz="1200" dirty="0"/>
              <a:t> 의의 및 종류</a:t>
            </a:r>
            <a:r>
              <a:rPr lang="en-US" altLang="ko-KR" sz="1200" dirty="0"/>
              <a:t>. </a:t>
            </a:r>
            <a:endParaRPr lang="en-US" altLang="ko-KR" dirty="0"/>
          </a:p>
          <a:p>
            <a:r>
              <a:rPr lang="en-US" altLang="ko-KR" dirty="0"/>
              <a:t>http://www.easylaw.go.kr/CSP/CnpClsMain.laf?popMenu=ov&amp;csmSeq=694&amp;ccfNo=3&amp;cciNo=1&amp;cnpClsNo=1 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/>
              <a:t>정부</a:t>
            </a:r>
            <a:r>
              <a:rPr lang="en-US" altLang="ko-KR" dirty="0"/>
              <a:t>24.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+mn-ea"/>
              </a:rPr>
              <a:t>(2019). [100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+mn-ea"/>
              </a:rPr>
              <a:t>세 시대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+mn-ea"/>
              </a:rPr>
              <a:t>치매 바로 알기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+mn-ea"/>
              </a:rPr>
              <a:t>]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+mn-ea"/>
              </a:rPr>
              <a:t>⑮ 성년후견제도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+mn-ea"/>
              </a:rPr>
              <a:t>. 2019.06.28. </a:t>
            </a:r>
            <a:endParaRPr lang="en-US" altLang="ko-KR" dirty="0"/>
          </a:p>
          <a:p>
            <a:r>
              <a:rPr lang="en-US" altLang="ko-KR" dirty="0"/>
              <a:t>https://www.gov.kr/portal/ntnadmNews/1914906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399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어떤 분들이 성년후견인제도를 이용하는지 예시를 살펴보겠습니다</a:t>
            </a:r>
            <a:r>
              <a:rPr lang="en-US" altLang="ko-KR" b="1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예시</a:t>
            </a:r>
            <a:r>
              <a:rPr lang="en-US" altLang="ko-KR" dirty="0"/>
              <a:t>1) </a:t>
            </a:r>
            <a:r>
              <a:rPr lang="ko-KR" altLang="en-US" dirty="0"/>
              <a:t>병원에서 </a:t>
            </a:r>
            <a:r>
              <a:rPr lang="ko-KR" altLang="en-US" dirty="0" err="1"/>
              <a:t>치매판정을</a:t>
            </a:r>
            <a:r>
              <a:rPr lang="ko-KR" altLang="en-US" dirty="0"/>
              <a:t> 받고</a:t>
            </a:r>
            <a:r>
              <a:rPr lang="en-US" altLang="ko-KR" dirty="0"/>
              <a:t>, </a:t>
            </a:r>
            <a:r>
              <a:rPr lang="ko-KR" altLang="en-US" dirty="0"/>
              <a:t>큰아들이 보살펴 왔으나 병세가 심해져 전문요양원에서 돌봐야 할 상화이 됨</a:t>
            </a:r>
            <a:r>
              <a:rPr lang="en-US" altLang="ko-KR" dirty="0"/>
              <a:t>. </a:t>
            </a:r>
            <a:r>
              <a:rPr lang="ko-KR" altLang="en-US" dirty="0"/>
              <a:t>요양원 비용을 위해 이 노인은 자신의 명의로 된 부동산을 처분하는 등 그를 대신해서 재산관리를 해 줄 사람이 필요함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예시</a:t>
            </a:r>
            <a:r>
              <a:rPr lang="en-US" altLang="ko-KR" dirty="0"/>
              <a:t>2) </a:t>
            </a:r>
            <a:r>
              <a:rPr lang="ko-KR" altLang="en-US" dirty="0"/>
              <a:t>딸이 보살펴온 </a:t>
            </a:r>
            <a:r>
              <a:rPr lang="ko-KR" altLang="en-US" dirty="0" err="1"/>
              <a:t>여성노인은</a:t>
            </a:r>
            <a:r>
              <a:rPr lang="ko-KR" altLang="en-US" dirty="0"/>
              <a:t> 딸이 </a:t>
            </a:r>
            <a:r>
              <a:rPr lang="ko-KR" altLang="en-US" dirty="0" err="1"/>
              <a:t>한달간</a:t>
            </a:r>
            <a:r>
              <a:rPr lang="ko-KR" altLang="en-US" dirty="0"/>
              <a:t> 출장을 간 사이 도우미를 두었는데 도우미를 관리하는 등 </a:t>
            </a:r>
            <a:r>
              <a:rPr lang="ko-KR" altLang="en-US" dirty="0" err="1"/>
              <a:t>일상사무처리할</a:t>
            </a:r>
            <a:r>
              <a:rPr lang="ko-KR" altLang="en-US" dirty="0"/>
              <a:t> 사람이 필요함</a:t>
            </a:r>
            <a:r>
              <a:rPr lang="en-US" altLang="ko-KR" dirty="0"/>
              <a:t>. </a:t>
            </a:r>
            <a:r>
              <a:rPr lang="ko-KR" altLang="en-US" dirty="0"/>
              <a:t>기억력과 판단력이 많이 떨어져서</a:t>
            </a:r>
            <a:r>
              <a:rPr lang="en-US" altLang="ko-KR" dirty="0"/>
              <a:t> </a:t>
            </a:r>
            <a:r>
              <a:rPr lang="ko-KR" altLang="en-US" dirty="0"/>
              <a:t>그러함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예시</a:t>
            </a:r>
            <a:r>
              <a:rPr lang="en-US" altLang="ko-KR" dirty="0"/>
              <a:t>3) 60</a:t>
            </a:r>
            <a:r>
              <a:rPr lang="ko-KR" altLang="en-US" dirty="0"/>
              <a:t>세로 최근 </a:t>
            </a:r>
            <a:r>
              <a:rPr lang="ko-KR" altLang="en-US" dirty="0" err="1"/>
              <a:t>치매판정을</a:t>
            </a:r>
            <a:r>
              <a:rPr lang="ko-KR" altLang="en-US" dirty="0"/>
              <a:t> 받아 자녀들이 </a:t>
            </a:r>
            <a:r>
              <a:rPr lang="ko-KR" altLang="en-US" dirty="0" err="1"/>
              <a:t>재산분쟁을</a:t>
            </a:r>
            <a:r>
              <a:rPr lang="ko-KR" altLang="en-US" dirty="0"/>
              <a:t> 일으키자 정신이 온전할 때 미리 후견인을 지정해 두려고 함</a:t>
            </a:r>
            <a:r>
              <a:rPr lang="en-US" altLang="ko-KR" dirty="0"/>
              <a:t>. </a:t>
            </a:r>
            <a:r>
              <a:rPr lang="ko-KR" altLang="en-US" dirty="0"/>
              <a:t>치매가 와도 자신의 의사대로 관리할 수 있고 </a:t>
            </a:r>
            <a:r>
              <a:rPr lang="ko-KR" altLang="en-US" dirty="0" err="1"/>
              <a:t>자녀들간</a:t>
            </a:r>
            <a:r>
              <a:rPr lang="ko-KR" altLang="en-US" dirty="0"/>
              <a:t> 분쟁도 막을 수 있을 것으로 봄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/>
              <a:t>서울시어르신상담센터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맑은 고딕" panose="020B0503020000020004" pitchFamily="50" charset="-127"/>
              </a:rPr>
              <a:t>(2019).</a:t>
            </a:r>
            <a:r>
              <a:rPr lang="en-US" altLang="ko-KR" dirty="0"/>
              <a:t>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맑은 고딕" panose="020B0503020000020004" pitchFamily="50" charset="-127"/>
              </a:rPr>
              <a:t>[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맑은 고딕" panose="020B0503020000020004" pitchFamily="50" charset="-127"/>
              </a:rPr>
              <a:t>복지정보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맑은 고딕" panose="020B0503020000020004" pitchFamily="50" charset="-127"/>
              </a:rPr>
              <a:t>]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맑은 고딕" panose="020B0503020000020004" pitchFamily="50" charset="-127"/>
              </a:rPr>
              <a:t>성년후견제도 바로 알기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맑은 고딕" panose="020B0503020000020004" pitchFamily="50" charset="-127"/>
              </a:rPr>
              <a:t>.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맑은 고딕" panose="020B0503020000020004" pitchFamily="50" charset="-127"/>
              </a:rPr>
              <a:t> </a:t>
            </a:r>
            <a:r>
              <a:rPr lang="en-US" altLang="ko-KR" dirty="0"/>
              <a:t>http://www.seoulfriend.or.kr/data/document_view.asp?idx=13&amp;p_idx=11&amp;pp_idx=12&amp;tn=tblPds&amp;p=1&amp;keyword=&amp;keyfield=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이미지 출처</a:t>
            </a:r>
            <a:r>
              <a:rPr lang="en-US" altLang="ko-KR" dirty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https://m.hankookilbo.com/News/Read/201706030486359205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https://creazilla.com/nodes/38273-ernie-senior-man-is-giving-advice-clipart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95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ko-KR" altLang="en-US" dirty="0"/>
              <a:t>노인이 되면서 다양한 추락을 경험하게 됨</a:t>
            </a:r>
            <a:r>
              <a:rPr lang="en-US" altLang="ko-KR" dirty="0"/>
              <a:t>. </a:t>
            </a:r>
            <a:r>
              <a:rPr lang="ko-KR" altLang="en-US" dirty="0"/>
              <a:t>경제력</a:t>
            </a:r>
            <a:r>
              <a:rPr lang="en-US" altLang="ko-KR" dirty="0"/>
              <a:t>, </a:t>
            </a:r>
            <a:r>
              <a:rPr lang="ko-KR" altLang="en-US" dirty="0"/>
              <a:t>건강</a:t>
            </a:r>
            <a:r>
              <a:rPr lang="en-US" altLang="ko-KR" dirty="0"/>
              <a:t> </a:t>
            </a:r>
            <a:r>
              <a:rPr lang="ko-KR" altLang="en-US" dirty="0"/>
              <a:t>등 중요한 자원을 상실하게 되면서 자존감도 잃게 되는 경우가 많습니다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또한 </a:t>
            </a:r>
            <a:r>
              <a:rPr lang="ko-KR" altLang="en-US" dirty="0" err="1"/>
              <a:t>역할상실과</a:t>
            </a:r>
            <a:r>
              <a:rPr lang="ko-KR" altLang="en-US" dirty="0"/>
              <a:t> 무위의 문제가 나타납니다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우리가 </a:t>
            </a:r>
            <a:r>
              <a:rPr lang="ko-KR" altLang="en-US" dirty="0" err="1"/>
              <a:t>노인인권에</a:t>
            </a:r>
            <a:r>
              <a:rPr lang="ko-KR" altLang="en-US" dirty="0"/>
              <a:t> 주목하는 이유는 노인의 삶 속에 억압적 요소가 상당부분 노정되어 있기 때문입니다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사회는 노인을 쓸모 없는 사람이란 의미에서 사람으로 대우하지 않는 듯합니다</a:t>
            </a:r>
            <a:r>
              <a:rPr lang="en-US" altLang="ko-KR" dirty="0"/>
              <a:t>.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따라서 </a:t>
            </a:r>
            <a:r>
              <a:rPr lang="ko-KR" altLang="en-US" dirty="0" err="1"/>
              <a:t>노인인권에</a:t>
            </a:r>
            <a:r>
              <a:rPr lang="ko-KR" altLang="en-US" dirty="0"/>
              <a:t> 주목해야 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295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latin typeface="+mn-ea"/>
              </a:rPr>
              <a:t>2009</a:t>
            </a:r>
            <a:r>
              <a:rPr lang="ko-KR" altLang="en-US" sz="1200" b="0" dirty="0">
                <a:latin typeface="+mn-ea"/>
              </a:rPr>
              <a:t>년 대법원이 연명치료 중단에 대한 법제화를 권고한 이후</a:t>
            </a:r>
            <a:r>
              <a:rPr lang="en-US" altLang="ko-KR" sz="1200" b="0" dirty="0">
                <a:latin typeface="+mn-ea"/>
              </a:rPr>
              <a:t>,</a:t>
            </a:r>
            <a:r>
              <a:rPr lang="ko-KR" altLang="en-US" sz="1200" b="0" dirty="0">
                <a:latin typeface="+mn-ea"/>
              </a:rPr>
              <a:t> </a:t>
            </a:r>
            <a:r>
              <a:rPr lang="ko-KR" altLang="en-US" sz="1200" b="0" dirty="0" err="1">
                <a:latin typeface="+mn-ea"/>
              </a:rPr>
              <a:t>김할머니</a:t>
            </a:r>
            <a:r>
              <a:rPr lang="ko-KR" altLang="en-US" sz="1200" b="0" dirty="0">
                <a:latin typeface="+mn-ea"/>
              </a:rPr>
              <a:t> 사건에서 촉발된 ‘</a:t>
            </a:r>
            <a:r>
              <a:rPr lang="ko-KR" altLang="en-US" sz="1200" b="0" dirty="0" err="1">
                <a:latin typeface="+mn-ea"/>
              </a:rPr>
              <a:t>존엄사’에</a:t>
            </a:r>
            <a:r>
              <a:rPr lang="ko-KR" altLang="en-US" sz="1200" b="0" dirty="0">
                <a:latin typeface="+mn-ea"/>
              </a:rPr>
              <a:t> 대한 학계와 사회의 광범위한 논의가 확산되어 </a:t>
            </a:r>
            <a:r>
              <a:rPr lang="ko-KR" altLang="en-US" sz="1200" b="0" dirty="0" err="1">
                <a:latin typeface="+mn-ea"/>
              </a:rPr>
              <a:t>연명의료에</a:t>
            </a:r>
            <a:r>
              <a:rPr lang="ko-KR" altLang="en-US" sz="1200" b="0" dirty="0">
                <a:latin typeface="+mn-ea"/>
              </a:rPr>
              <a:t> 관한 특별법 제정 필요성이 대두되자</a:t>
            </a:r>
            <a:r>
              <a:rPr lang="en-US" altLang="ko-KR" sz="1200" b="0" dirty="0">
                <a:latin typeface="+mn-ea"/>
              </a:rPr>
              <a:t>, 2016</a:t>
            </a:r>
            <a:r>
              <a:rPr lang="ko-KR" altLang="en-US" sz="1200" b="0" dirty="0">
                <a:latin typeface="+mn-ea"/>
              </a:rPr>
              <a:t>년 </a:t>
            </a:r>
            <a:r>
              <a:rPr lang="en-US" altLang="ko-KR" sz="1200" b="0" dirty="0">
                <a:latin typeface="+mn-ea"/>
              </a:rPr>
              <a:t>2</a:t>
            </a:r>
            <a:r>
              <a:rPr lang="ko-KR" altLang="en-US" sz="1200" b="0" dirty="0">
                <a:latin typeface="+mn-ea"/>
              </a:rPr>
              <a:t>월 연명의료결정법이 비로소 제정될 수 있었습니다</a:t>
            </a:r>
            <a:r>
              <a:rPr lang="en-US" altLang="ko-KR" sz="1200" b="0" dirty="0">
                <a:latin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dirty="0"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 err="1">
                <a:latin typeface="+mn-ea"/>
              </a:rPr>
              <a:t>사전연명의료의향서는</a:t>
            </a:r>
            <a:r>
              <a:rPr lang="ko-KR" altLang="en-US" sz="1200" b="0" dirty="0">
                <a:latin typeface="+mn-ea"/>
              </a:rPr>
              <a:t> </a:t>
            </a:r>
            <a:r>
              <a:rPr lang="en-US" altLang="ko-KR" sz="1200" b="0" dirty="0">
                <a:latin typeface="+mn-ea"/>
              </a:rPr>
              <a:t>19</a:t>
            </a:r>
            <a:r>
              <a:rPr lang="ko-KR" altLang="en-US" sz="1200" b="0" dirty="0">
                <a:latin typeface="+mn-ea"/>
              </a:rPr>
              <a:t>세 이상의 성인은 누구나 작성할 수 있으며</a:t>
            </a:r>
            <a:r>
              <a:rPr lang="en-US" altLang="ko-KR" sz="1200" b="0" dirty="0">
                <a:latin typeface="+mn-ea"/>
              </a:rPr>
              <a:t>, </a:t>
            </a:r>
            <a:r>
              <a:rPr lang="ko-KR" altLang="en-US" sz="1200" b="0" dirty="0">
                <a:latin typeface="+mn-ea"/>
              </a:rPr>
              <a:t>자신의 </a:t>
            </a:r>
            <a:r>
              <a:rPr lang="ko-KR" altLang="en-US" sz="1200" b="0" dirty="0" err="1">
                <a:latin typeface="+mn-ea"/>
              </a:rPr>
              <a:t>연명의료에</a:t>
            </a:r>
            <a:r>
              <a:rPr lang="ko-KR" altLang="en-US" sz="1200" b="0" dirty="0">
                <a:latin typeface="+mn-ea"/>
              </a:rPr>
              <a:t> 대한 의사를 미리 밝히는 것입니다</a:t>
            </a:r>
            <a:r>
              <a:rPr lang="en-US" altLang="ko-KR" sz="1200" b="0" dirty="0">
                <a:latin typeface="+mn-ea"/>
              </a:rPr>
              <a:t>. </a:t>
            </a:r>
            <a:r>
              <a:rPr lang="ko-KR" altLang="en-US" sz="1200" b="0" dirty="0">
                <a:latin typeface="+mn-ea"/>
              </a:rPr>
              <a:t>보건복지부 지정 등록 기관에서 신분증으로 본인 확인후 </a:t>
            </a:r>
            <a:r>
              <a:rPr lang="en-US" altLang="ko-KR" sz="1200" b="0" dirty="0">
                <a:latin typeface="+mn-ea"/>
              </a:rPr>
              <a:t>1:1 </a:t>
            </a:r>
            <a:r>
              <a:rPr lang="ko-KR" altLang="en-US" sz="1200" b="0" dirty="0">
                <a:latin typeface="+mn-ea"/>
              </a:rPr>
              <a:t>상담을 통해 작성합니다</a:t>
            </a:r>
            <a:r>
              <a:rPr lang="en-US" altLang="ko-KR" sz="1200" b="0" dirty="0">
                <a:latin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dirty="0"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latin typeface="+mn-ea"/>
              </a:rPr>
              <a:t>2020</a:t>
            </a:r>
            <a:r>
              <a:rPr lang="ko-KR" altLang="en-US" sz="1200" b="0" dirty="0">
                <a:latin typeface="+mn-ea"/>
              </a:rPr>
              <a:t>년 </a:t>
            </a:r>
            <a:r>
              <a:rPr lang="en-US" altLang="ko-KR" sz="1200" b="0" dirty="0">
                <a:latin typeface="+mn-ea"/>
              </a:rPr>
              <a:t>7</a:t>
            </a:r>
            <a:r>
              <a:rPr lang="ko-KR" altLang="en-US" sz="1200" b="0" dirty="0">
                <a:latin typeface="+mn-ea"/>
              </a:rPr>
              <a:t>월까지 </a:t>
            </a:r>
            <a:r>
              <a:rPr lang="ko-KR" altLang="en-US" sz="1200" b="0" dirty="0" err="1">
                <a:latin typeface="+mn-ea"/>
              </a:rPr>
              <a:t>연명의료를</a:t>
            </a:r>
            <a:r>
              <a:rPr lang="ko-KR" altLang="en-US" sz="1200" b="0" dirty="0">
                <a:latin typeface="+mn-ea"/>
              </a:rPr>
              <a:t> 선택하지 않고 세상을 떠난 사람이 </a:t>
            </a:r>
            <a:r>
              <a:rPr lang="en-US" altLang="ko-KR" sz="1200" b="0" dirty="0">
                <a:latin typeface="+mn-ea"/>
              </a:rPr>
              <a:t>11</a:t>
            </a:r>
            <a:r>
              <a:rPr lang="ko-KR" altLang="en-US" sz="1200" b="0" dirty="0">
                <a:latin typeface="+mn-ea"/>
              </a:rPr>
              <a:t>만 </a:t>
            </a:r>
            <a:r>
              <a:rPr lang="en-US" altLang="ko-KR" sz="1200" b="0" dirty="0">
                <a:latin typeface="+mn-ea"/>
              </a:rPr>
              <a:t>2239</a:t>
            </a:r>
            <a:r>
              <a:rPr lang="ko-KR" altLang="en-US" sz="1200" b="0" dirty="0">
                <a:latin typeface="+mn-ea"/>
              </a:rPr>
              <a:t>명을 넘어섰습니다</a:t>
            </a:r>
            <a:r>
              <a:rPr lang="en-US" altLang="ko-KR" sz="1200" b="0" dirty="0">
                <a:latin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>
                <a:latin typeface="+mn-ea"/>
              </a:rPr>
              <a:t>그리고 이들이 가장 많이 거부한 </a:t>
            </a:r>
            <a:r>
              <a:rPr lang="ko-KR" altLang="en-US" sz="1200" b="0" dirty="0" err="1">
                <a:latin typeface="+mn-ea"/>
              </a:rPr>
              <a:t>연명의료</a:t>
            </a:r>
            <a:r>
              <a:rPr lang="ko-KR" altLang="en-US" sz="1200" b="0" dirty="0">
                <a:latin typeface="+mn-ea"/>
              </a:rPr>
              <a:t> 행위는 심폐소생술과 인공호흡기인 것으로 나타났습니다</a:t>
            </a:r>
            <a:r>
              <a:rPr lang="en-US" altLang="ko-KR" sz="1200" b="0" dirty="0">
                <a:latin typeface="+mn-ea"/>
              </a:rPr>
              <a:t>.</a:t>
            </a:r>
            <a:r>
              <a:rPr lang="ko-KR" altLang="en-US" sz="1200" b="0" dirty="0">
                <a:latin typeface="+mn-ea"/>
              </a:rPr>
              <a:t> </a:t>
            </a:r>
            <a:endParaRPr lang="en-US" altLang="ko-KR" sz="1200" b="0" dirty="0">
              <a:solidFill>
                <a:srgbClr val="444444"/>
              </a:solidFill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dirty="0"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출처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데일리</a:t>
            </a:r>
            <a:r>
              <a:rPr lang="en-US" altLang="ko-KR" dirty="0"/>
              <a:t>. (2019). </a:t>
            </a:r>
            <a:r>
              <a:rPr lang="ko-KR" altLang="en-US" dirty="0"/>
              <a:t>연명치료 대신 죽음을</a:t>
            </a:r>
            <a:r>
              <a:rPr lang="en-US" altLang="ko-KR" dirty="0"/>
              <a:t>? </a:t>
            </a:r>
            <a:r>
              <a:rPr lang="ko-KR" altLang="en-US" dirty="0" err="1"/>
              <a:t>존엄사법의</a:t>
            </a:r>
            <a:r>
              <a:rPr lang="ko-KR" altLang="en-US" dirty="0"/>
              <a:t> 모든 것</a:t>
            </a:r>
            <a:r>
              <a:rPr lang="en-US" altLang="ko-KR" dirty="0"/>
              <a:t>. </a:t>
            </a:r>
            <a:r>
              <a:rPr lang="ko-KR" altLang="en-US" dirty="0"/>
              <a:t>네이버 포스트</a:t>
            </a:r>
            <a:r>
              <a:rPr lang="en-US" altLang="ko-KR" dirty="0"/>
              <a:t>. 2019.06.29. 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ko-KR" dirty="0"/>
              <a:t>https://post.naver.com/viewer/postView.nhn?volumeNo=21630885&amp;memberNo=15460571 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출처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b="0" dirty="0"/>
              <a:t>법제처 국가법령정보센터 </a:t>
            </a:r>
            <a:r>
              <a:rPr lang="en-US" altLang="ko-KR" b="0" dirty="0"/>
              <a:t>- </a:t>
            </a:r>
            <a:r>
              <a:rPr lang="ko-KR" altLang="en-US" dirty="0"/>
              <a:t>연령의료결정법</a:t>
            </a:r>
            <a:endParaRPr lang="en-US" altLang="ko-KR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ko-KR" dirty="0"/>
              <a:t>http://www.law.go.kr/%EB%B2%95%EB%A0%B9/%EC%97%B0%EB%AA%85%EC%9D%98%EB%A3%8C%EA%B2%B0%EC%A0%95%EB%B2%95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949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안락사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고통 없는 생의 마감에 초점을 맞췄다면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존엄사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인간답게 생을 마감할 수 있게 한다는 데에 방점이 찍혀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존엄사가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자연스러운 죽음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가까운 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안락사는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의도적인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죽음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유도한다는 점에서 안락사 허용이 몰고 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후폭풍은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어느 사회에서든 만만치 않았습니다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프랑스가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존엄사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법제화 이후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이상 논의를 거쳐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안락사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도입하게 된 이유도 여기에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안락사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참을 수 없는 고통을 겪고 있으면서 회복 불능의 질병을 앓고 있는 의식이 있는 환자가 스스로의 결정으로 그 고통에서 벗어나기 위해 의료적 조치를 취하는 방법으로 해석됩니다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구체적으로는 환자에게 모르핀을 치사량만큼 주사하는 등 직접적인 행위를 해 죽음에 이르게 하는 방법 등이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의료계에서는 이를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적극적 안락사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부릅니다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존엄사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현대의학으로 회복 가능성이 거의 없는 환자가 인위적으로 생명을 유지하는 장치를 보류하거나 중단해 자연스러운 죽음을 맞이할 수 있도록 하는 조치입니다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의식이 있어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극심한 고통을 적극적으로 없애는 차원의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안락사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달리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존엄사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의식이 없는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말기환자에게도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적용됩니다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환자가 평소에 죽음과 관련해 해 왔던 말 혹은 추정적 의사를 확인해 자연스럽게 생을 마감할 수 있도록 연명치료를 중단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보류하는 방안도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존엄사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인정합니다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생명을 인위적으로 단축시키지 않는다는 점에서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존엄사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소극적 안락사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인식되기도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ko-KR" altLang="en-US" sz="1200" b="1" dirty="0">
                <a:latin typeface="+mn-ea"/>
              </a:rPr>
              <a:t>안락사와 관련된 다양한 논쟁이 있음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대법원 전원합의체의 판시사항 중 다수의견을 살펴보면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algn="just"/>
            <a:r>
              <a:rPr lang="ko-KR" altLang="en-US" sz="1200" dirty="0">
                <a:latin typeface="+mn-ea"/>
              </a:rPr>
              <a:t>△환자가 회복불능 상태로 행복추구권에 기초해 자기결정권을 행사하는 것으로 인정될 경우 △</a:t>
            </a:r>
            <a:r>
              <a:rPr lang="ko-KR" altLang="en-US" sz="1200" dirty="0" err="1">
                <a:latin typeface="+mn-ea"/>
              </a:rPr>
              <a:t>사망단계에</a:t>
            </a:r>
            <a:r>
              <a:rPr lang="ko-KR" altLang="en-US" sz="1200" dirty="0">
                <a:latin typeface="+mn-ea"/>
              </a:rPr>
              <a:t> 이르렀을 경우에 대비해 미리 의료인에게 연명치료 </a:t>
            </a:r>
            <a:r>
              <a:rPr lang="ko-KR" altLang="en-US" sz="1200" dirty="0" err="1">
                <a:latin typeface="+mn-ea"/>
              </a:rPr>
              <a:t>중단의사를</a:t>
            </a:r>
            <a:r>
              <a:rPr lang="ko-KR" altLang="en-US" sz="1200" dirty="0">
                <a:latin typeface="+mn-ea"/>
              </a:rPr>
              <a:t> 밝힌 경우 △사전에 연명치료 중단 의사를 밝히지 않아도 평소 가치관이나 신념에 비춰 연명치료 중단을 선택했을 것으로 추정되는 경우 등에 대해 </a:t>
            </a:r>
            <a:r>
              <a:rPr lang="en-US" altLang="ko-KR" sz="1200" dirty="0"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sz="1200" b="1" dirty="0">
                <a:latin typeface="+mn-ea"/>
              </a:rPr>
              <a:t>사실상 ＇</a:t>
            </a:r>
            <a:r>
              <a:rPr lang="ko-KR" altLang="en-US" sz="1200" b="1" dirty="0" err="1">
                <a:latin typeface="+mn-ea"/>
              </a:rPr>
              <a:t>존엄사＇를</a:t>
            </a:r>
            <a:r>
              <a:rPr lang="ko-KR" altLang="en-US" sz="1200" b="1" dirty="0">
                <a:latin typeface="+mn-ea"/>
              </a:rPr>
              <a:t> 허용함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algn="just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그림 출처</a:t>
            </a:r>
            <a:r>
              <a:rPr lang="en-US" altLang="ko-KR" dirty="0"/>
              <a:t>) </a:t>
            </a:r>
            <a:r>
              <a:rPr lang="ko-KR" altLang="en-US" dirty="0" err="1"/>
              <a:t>서울투데이</a:t>
            </a:r>
            <a:r>
              <a:rPr lang="ko-KR" altLang="en-US" dirty="0"/>
              <a:t> 기사 이미지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http://www.sultoday.co.kr/news/articleView.html?idxno=5802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출처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김세관</a:t>
            </a:r>
            <a:r>
              <a:rPr lang="en-US" altLang="ko-KR" dirty="0"/>
              <a:t>. (2015). '</a:t>
            </a:r>
            <a:r>
              <a:rPr lang="ko-KR" altLang="en-US" dirty="0"/>
              <a:t>안락사</a:t>
            </a:r>
            <a:r>
              <a:rPr lang="en-US" altLang="ko-KR" dirty="0"/>
              <a:t>'</a:t>
            </a:r>
            <a:r>
              <a:rPr lang="ko-KR" altLang="en-US" dirty="0"/>
              <a:t>와 </a:t>
            </a:r>
            <a:r>
              <a:rPr lang="en-US" altLang="ko-KR" dirty="0"/>
              <a:t>'</a:t>
            </a:r>
            <a:r>
              <a:rPr lang="ko-KR" altLang="en-US" dirty="0" err="1"/>
              <a:t>존엄사</a:t>
            </a:r>
            <a:r>
              <a:rPr lang="en-US" altLang="ko-KR" dirty="0"/>
              <a:t>' </a:t>
            </a:r>
            <a:r>
              <a:rPr lang="ko-KR" altLang="en-US" dirty="0"/>
              <a:t>차이점은</a:t>
            </a:r>
            <a:r>
              <a:rPr lang="en-US" altLang="ko-KR" dirty="0"/>
              <a:t>… </a:t>
            </a:r>
            <a:r>
              <a:rPr lang="ko-KR" altLang="en-US" dirty="0"/>
              <a:t>한국도 가능</a:t>
            </a:r>
            <a:r>
              <a:rPr lang="en-US" altLang="ko-KR" dirty="0"/>
              <a:t>?. </a:t>
            </a:r>
            <a:r>
              <a:rPr lang="ko-KR" altLang="en-US" dirty="0"/>
              <a:t>중앙일보</a:t>
            </a:r>
            <a:r>
              <a:rPr lang="en-US" altLang="ko-KR" dirty="0"/>
              <a:t>. 2015.03.27. 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https://news.joins.com/article/17449696 </a:t>
            </a:r>
            <a:r>
              <a:rPr lang="ko-KR" altLang="en-US" dirty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624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592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848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535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42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76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0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보편성</a:t>
            </a:r>
            <a:r>
              <a:rPr lang="en-US" altLang="ko-KR" dirty="0"/>
              <a:t>: </a:t>
            </a:r>
            <a:r>
              <a:rPr lang="ko-KR" altLang="en-US" dirty="0"/>
              <a:t>국가는 개인이 가지고 있는 불가침의 기본적 인권을 확인하고 이를 보장할 의무를 진다</a:t>
            </a:r>
            <a:r>
              <a:rPr lang="en-US" altLang="ko-KR" dirty="0"/>
              <a:t>. (</a:t>
            </a:r>
            <a:r>
              <a:rPr lang="ko-KR" altLang="en-US" dirty="0"/>
              <a:t>헌법 제</a:t>
            </a:r>
            <a:r>
              <a:rPr lang="en-US" altLang="ko-KR" dirty="0"/>
              <a:t>10</a:t>
            </a:r>
            <a:r>
              <a:rPr lang="ko-KR" altLang="en-US" dirty="0"/>
              <a:t>조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또한 보편성은 인간은 태어날 때부터 갖게 되는 자연적 권리에서부터 인간의 존엄성을 바탕으로 인간다운 삶을 살아가는데 필요한 모든 권리임을 보여줌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국가인권위원회법 제</a:t>
            </a:r>
            <a:r>
              <a:rPr lang="en-US" altLang="ko-KR" dirty="0"/>
              <a:t>2</a:t>
            </a:r>
            <a:r>
              <a:rPr lang="ko-KR" altLang="en-US" dirty="0"/>
              <a:t>조 </a:t>
            </a:r>
            <a:r>
              <a:rPr lang="en-US" altLang="ko-KR" dirty="0"/>
              <a:t>1</a:t>
            </a:r>
            <a:r>
              <a:rPr lang="ko-KR" altLang="en-US" dirty="0"/>
              <a:t>호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불가분성</a:t>
            </a:r>
            <a:r>
              <a:rPr lang="en-US" altLang="ko-KR" dirty="0"/>
              <a:t>: </a:t>
            </a:r>
            <a:r>
              <a:rPr lang="ko-KR" altLang="en-US" dirty="0"/>
              <a:t>인권의 여러 목록은 모든 사람에게 필요한 것이고 이중 단 하나의 </a:t>
            </a:r>
            <a:r>
              <a:rPr lang="ko-KR" altLang="en-US" dirty="0" err="1"/>
              <a:t>결핍만</a:t>
            </a:r>
            <a:r>
              <a:rPr lang="ko-KR" altLang="en-US" dirty="0"/>
              <a:t> 있어도 사람은 사람답게 살지 못하게 되기 때문에 권리들은 분리될 수 없음을 언급하는 것임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상호의존</a:t>
            </a:r>
            <a:r>
              <a:rPr lang="en-US" altLang="ko-KR" dirty="0"/>
              <a:t>: </a:t>
            </a:r>
            <a:r>
              <a:rPr lang="ko-KR" altLang="en-US" dirty="0"/>
              <a:t>인권은 모든 걸 자기가 하고 싶은 대로 하는 권리가 아니고 나와 다른 사람의 권리</a:t>
            </a:r>
            <a:r>
              <a:rPr lang="en-US" altLang="ko-KR" dirty="0"/>
              <a:t>, </a:t>
            </a:r>
            <a:r>
              <a:rPr lang="ko-KR" altLang="en-US" dirty="0"/>
              <a:t>나와 공동체의 권리</a:t>
            </a:r>
            <a:r>
              <a:rPr lang="en-US" altLang="ko-KR" dirty="0"/>
              <a:t>, </a:t>
            </a:r>
            <a:r>
              <a:rPr lang="ko-KR" altLang="en-US" dirty="0" err="1"/>
              <a:t>공동체간의</a:t>
            </a:r>
            <a:r>
              <a:rPr lang="ko-KR" altLang="en-US" dirty="0"/>
              <a:t> 권리가 서로 긴밀하게 연결되어 상호의존 함</a:t>
            </a:r>
            <a:r>
              <a:rPr lang="en-US" altLang="ko-KR" dirty="0"/>
              <a:t>. </a:t>
            </a:r>
            <a:r>
              <a:rPr lang="ko-KR" altLang="en-US" dirty="0"/>
              <a:t>즉 사회적 연대가 필요함을 의미함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15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 err="1"/>
              <a:t>노인인권은</a:t>
            </a:r>
            <a:r>
              <a:rPr lang="ko-KR" altLang="en-US" b="1" dirty="0"/>
              <a:t> 학자들마다 다르게 분류하는데 이번 교육에서는 생존권</a:t>
            </a:r>
            <a:r>
              <a:rPr lang="en-US" altLang="ko-KR" b="1" dirty="0"/>
              <a:t>, </a:t>
            </a:r>
            <a:r>
              <a:rPr lang="ko-KR" altLang="en-US" b="1" dirty="0" err="1"/>
              <a:t>보호권</a:t>
            </a:r>
            <a:r>
              <a:rPr lang="en-US" altLang="ko-KR" b="1" dirty="0"/>
              <a:t>, </a:t>
            </a:r>
            <a:r>
              <a:rPr lang="ko-KR" altLang="en-US" b="1" dirty="0" err="1"/>
              <a:t>발달권</a:t>
            </a:r>
            <a:r>
              <a:rPr lang="ko-KR" altLang="en-US" b="1" dirty="0"/>
              <a:t> </a:t>
            </a:r>
            <a:r>
              <a:rPr lang="en-US" altLang="ko-KR" b="1" dirty="0"/>
              <a:t>3</a:t>
            </a:r>
            <a:r>
              <a:rPr lang="ko-KR" altLang="en-US" b="1" dirty="0"/>
              <a:t>개로 정리해 보았습니다</a:t>
            </a:r>
            <a:r>
              <a:rPr lang="en-US" altLang="ko-KR" b="1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생존권 생존을 위해 필요한 서비스를 받아야 할 권리로 나열된 여러 가지들이 서비스에 해당됨</a:t>
            </a:r>
            <a:r>
              <a:rPr lang="en-US" altLang="ko-KR" dirty="0"/>
              <a:t>. </a:t>
            </a:r>
            <a:r>
              <a:rPr lang="ko-KR" altLang="en-US" dirty="0"/>
              <a:t>주로 건강과 안전관련 </a:t>
            </a:r>
            <a:r>
              <a:rPr lang="ko-KR" altLang="en-US" dirty="0" err="1"/>
              <a:t>내용들임</a:t>
            </a:r>
            <a:r>
              <a:rPr lang="ko-KR" altLang="en-US" dirty="0"/>
              <a:t> 많음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 err="1"/>
              <a:t>보호권은</a:t>
            </a:r>
            <a:r>
              <a:rPr lang="ko-KR" altLang="en-US" dirty="0"/>
              <a:t> 여러 상황에서 보호받아야 할 권리로 상황들은 나열된 바와 같음</a:t>
            </a:r>
            <a:r>
              <a:rPr lang="en-US" altLang="ko-KR" dirty="0"/>
              <a:t>. </a:t>
            </a:r>
            <a:r>
              <a:rPr lang="ko-KR" altLang="en-US" dirty="0"/>
              <a:t>주로 존엄과 자기결정권 관련 내용들이 많음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 err="1"/>
              <a:t>발달권은</a:t>
            </a:r>
            <a:r>
              <a:rPr lang="ko-KR" altLang="en-US" dirty="0"/>
              <a:t> 노년기에 필요한 영역에 참여할 수 있는 권리를 의미함</a:t>
            </a:r>
            <a:r>
              <a:rPr lang="en-US" altLang="ko-KR" dirty="0"/>
              <a:t>. </a:t>
            </a:r>
            <a:r>
              <a:rPr lang="ko-KR" altLang="en-US" dirty="0"/>
              <a:t>참여할 다양한 영역들은 제시된 바와 같음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05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842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인권원리의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가지 측면에서 제시하는 다양한 권리 중 존엄성</a:t>
            </a:r>
            <a:r>
              <a:rPr lang="en-US" altLang="ko-KR" dirty="0"/>
              <a:t>, </a:t>
            </a:r>
            <a:r>
              <a:rPr lang="ko-KR" altLang="en-US" dirty="0"/>
              <a:t>사회참여</a:t>
            </a:r>
            <a:r>
              <a:rPr lang="en-US" altLang="ko-KR" dirty="0"/>
              <a:t>, </a:t>
            </a:r>
            <a:r>
              <a:rPr lang="ko-KR" altLang="en-US" dirty="0"/>
              <a:t>세대간 </a:t>
            </a:r>
            <a:r>
              <a:rPr lang="ko-KR" altLang="en-US" dirty="0" err="1"/>
              <a:t>상호부조적</a:t>
            </a:r>
            <a:r>
              <a:rPr lang="ko-KR" altLang="en-US" dirty="0"/>
              <a:t> 측면에서 </a:t>
            </a:r>
            <a:r>
              <a:rPr lang="ko-KR" altLang="en-US" dirty="0" err="1"/>
              <a:t>연령주의를</a:t>
            </a:r>
            <a:r>
              <a:rPr lang="ko-KR" altLang="en-US" dirty="0"/>
              <a:t> 살펴보면</a:t>
            </a:r>
            <a:endParaRPr lang="en-US" altLang="ko-KR" dirty="0"/>
          </a:p>
          <a:p>
            <a:r>
              <a:rPr lang="ko-KR" altLang="en-US" dirty="0"/>
              <a:t>표에 제시된 바와 같은 다양한 </a:t>
            </a:r>
            <a:r>
              <a:rPr lang="ko-KR" altLang="en-US" dirty="0" err="1"/>
              <a:t>연령주의</a:t>
            </a:r>
            <a:r>
              <a:rPr lang="ko-KR" altLang="en-US" dirty="0"/>
              <a:t> 현상이 드러납니다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6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04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1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84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68" cy="68579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9180" y="4396497"/>
            <a:ext cx="4989444" cy="1606738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None/>
              <a:defRPr sz="5400" b="1" spc="-120" baseline="0">
                <a:ln>
                  <a:solidFill>
                    <a:srgbClr val="FEF264">
                      <a:alpha val="0"/>
                    </a:srgbClr>
                  </a:solidFill>
                </a:ln>
                <a:solidFill>
                  <a:srgbClr val="FEF264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1. </a:t>
            </a:r>
            <a:r>
              <a:rPr lang="ko-KR" altLang="en-US" dirty="0" err="1"/>
              <a:t>노인인권</a:t>
            </a:r>
            <a:endParaRPr lang="en-US" altLang="ko-KR" dirty="0"/>
          </a:p>
          <a:p>
            <a:r>
              <a:rPr lang="ko-KR" altLang="en-US" dirty="0"/>
              <a:t>감수성 이해</a:t>
            </a:r>
            <a:endParaRPr lang="en-US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6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" y="0"/>
            <a:ext cx="9142569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3" name="TextBox 42"/>
          <p:cNvSpPr txBox="1"/>
          <p:nvPr userDrawn="1"/>
        </p:nvSpPr>
        <p:spPr>
          <a:xfrm>
            <a:off x="260931" y="284916"/>
            <a:ext cx="39603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1.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노인인권</a:t>
            </a:r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왜 중요한가</a:t>
            </a:r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700" b="1" spc="-120" baseline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225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" y="0"/>
            <a:ext cx="9142569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3" name="TextBox 42"/>
          <p:cNvSpPr txBox="1"/>
          <p:nvPr userDrawn="1"/>
        </p:nvSpPr>
        <p:spPr>
          <a:xfrm>
            <a:off x="260931" y="284916"/>
            <a:ext cx="55034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2. 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인문학적 관점에서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노인인권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접근</a:t>
            </a:r>
          </a:p>
        </p:txBody>
      </p:sp>
    </p:spTree>
    <p:extLst>
      <p:ext uri="{BB962C8B-B14F-4D97-AF65-F5344CB8AC3E}">
        <p14:creationId xmlns:p14="http://schemas.microsoft.com/office/powerpoint/2010/main" val="379712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" y="0"/>
            <a:ext cx="9142569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3" name="TextBox 42"/>
          <p:cNvSpPr txBox="1"/>
          <p:nvPr userDrawn="1"/>
        </p:nvSpPr>
        <p:spPr>
          <a:xfrm>
            <a:off x="260931" y="284916"/>
            <a:ext cx="29745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3.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노인인권의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원리</a:t>
            </a:r>
          </a:p>
        </p:txBody>
      </p:sp>
    </p:spTree>
    <p:extLst>
      <p:ext uri="{BB962C8B-B14F-4D97-AF65-F5344CB8AC3E}">
        <p14:creationId xmlns:p14="http://schemas.microsoft.com/office/powerpoint/2010/main" val="48641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" y="0"/>
            <a:ext cx="9142569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3" name="TextBox 42"/>
          <p:cNvSpPr txBox="1"/>
          <p:nvPr userDrawn="1"/>
        </p:nvSpPr>
        <p:spPr>
          <a:xfrm>
            <a:off x="260931" y="284916"/>
            <a:ext cx="59407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4.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연령주의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관점에서 본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노인인권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현황</a:t>
            </a:r>
          </a:p>
        </p:txBody>
      </p:sp>
    </p:spTree>
    <p:extLst>
      <p:ext uri="{BB962C8B-B14F-4D97-AF65-F5344CB8AC3E}">
        <p14:creationId xmlns:p14="http://schemas.microsoft.com/office/powerpoint/2010/main" val="8291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" y="0"/>
            <a:ext cx="9142569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3" name="TextBox 42"/>
          <p:cNvSpPr txBox="1"/>
          <p:nvPr userDrawn="1"/>
        </p:nvSpPr>
        <p:spPr>
          <a:xfrm>
            <a:off x="260931" y="284916"/>
            <a:ext cx="40735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1.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노인인권의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세계적 동향</a:t>
            </a:r>
          </a:p>
        </p:txBody>
      </p:sp>
    </p:spTree>
    <p:extLst>
      <p:ext uri="{BB962C8B-B14F-4D97-AF65-F5344CB8AC3E}">
        <p14:creationId xmlns:p14="http://schemas.microsoft.com/office/powerpoint/2010/main" val="344759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" y="0"/>
            <a:ext cx="9142569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3" name="TextBox 42"/>
          <p:cNvSpPr txBox="1"/>
          <p:nvPr userDrawn="1"/>
        </p:nvSpPr>
        <p:spPr>
          <a:xfrm>
            <a:off x="260931" y="284916"/>
            <a:ext cx="516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노인인권의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 법</a:t>
            </a:r>
            <a:r>
              <a:rPr lang="en-US" altLang="ko-KR" sz="2700" b="1" spc="-120" dirty="0">
                <a:solidFill>
                  <a:schemeClr val="bg1"/>
                </a:solidFill>
                <a:latin typeface="+mn-ea"/>
                <a:ea typeface="+mn-ea"/>
              </a:rPr>
              <a:t>·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제도적 대응체계</a:t>
            </a:r>
          </a:p>
        </p:txBody>
      </p:sp>
    </p:spTree>
    <p:extLst>
      <p:ext uri="{BB962C8B-B14F-4D97-AF65-F5344CB8AC3E}">
        <p14:creationId xmlns:p14="http://schemas.microsoft.com/office/powerpoint/2010/main" val="17531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" y="0"/>
            <a:ext cx="9142569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3" name="TextBox 42"/>
          <p:cNvSpPr txBox="1"/>
          <p:nvPr userDrawn="1"/>
        </p:nvSpPr>
        <p:spPr>
          <a:xfrm>
            <a:off x="260931" y="284916"/>
            <a:ext cx="15081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참고문헌</a:t>
            </a:r>
          </a:p>
        </p:txBody>
      </p:sp>
    </p:spTree>
    <p:extLst>
      <p:ext uri="{BB962C8B-B14F-4D97-AF65-F5344CB8AC3E}">
        <p14:creationId xmlns:p14="http://schemas.microsoft.com/office/powerpoint/2010/main" val="389232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966" y="6492875"/>
            <a:ext cx="5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71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6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62" r:id="rId10"/>
    <p:sldLayoutId id="214748369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9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42233" y="2978332"/>
            <a:ext cx="2573749" cy="226052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영양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식사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욕창예방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통증관리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재활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정신건강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적절한 치료를 받을 권리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신체적 안전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/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위생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청결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생활환경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조성등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314089" y="2978332"/>
            <a:ext cx="2573749" cy="226052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자기결정권 보장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자립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학대로부터 자유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사생활보호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비밀보장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알권리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개별화된 케어 받을 권리 등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985945" y="2978332"/>
            <a:ext cx="2573749" cy="226052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사회적 교류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노동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의사결정 참여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여가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교육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통신 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42233" y="2242288"/>
            <a:ext cx="2573749" cy="630534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건강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&amp;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안전권</a:t>
            </a:r>
            <a:endParaRPr lang="ko-KR" altLang="en-US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314089" y="2242288"/>
            <a:ext cx="2573749" cy="630534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존엄과 자기결정권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985945" y="2242288"/>
            <a:ext cx="2573749" cy="630534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참여권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42233" y="5189614"/>
            <a:ext cx="2573749" cy="6305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생존권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314089" y="5189614"/>
            <a:ext cx="2573749" cy="6305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보호권</a:t>
            </a: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985945" y="5189614"/>
            <a:ext cx="2573749" cy="6305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발달권</a:t>
            </a: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854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76046" y="4396496"/>
            <a:ext cx="6612578" cy="1881211"/>
          </a:xfrm>
        </p:spPr>
        <p:txBody>
          <a:bodyPr/>
          <a:lstStyle/>
          <a:p>
            <a:pPr marL="1028700" indent="-1028700">
              <a:buAutoNum type="romanUcPeriod"/>
            </a:pPr>
            <a:r>
              <a:rPr lang="ko-KR" altLang="en-US" dirty="0" err="1">
                <a:solidFill>
                  <a:srgbClr val="A6DB3B"/>
                </a:solidFill>
              </a:rPr>
              <a:t>노인인권의</a:t>
            </a:r>
            <a:r>
              <a:rPr lang="ko-KR" altLang="en-US" dirty="0">
                <a:solidFill>
                  <a:srgbClr val="A6DB3B"/>
                </a:solidFill>
              </a:rPr>
              <a:t> 이해</a:t>
            </a:r>
            <a:endParaRPr lang="en-US" altLang="ko-KR" dirty="0">
              <a:solidFill>
                <a:srgbClr val="A6DB3B"/>
              </a:solidFill>
            </a:endParaRPr>
          </a:p>
          <a:p>
            <a:r>
              <a:rPr lang="en-US" altLang="ko-KR" sz="3200" b="0" dirty="0">
                <a:solidFill>
                  <a:schemeClr val="bg1"/>
                </a:solidFill>
              </a:rPr>
              <a:t>3</a:t>
            </a:r>
            <a:r>
              <a:rPr lang="en-US" altLang="ko-KR" sz="3200" b="0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0" dirty="0" smtClean="0">
                <a:solidFill>
                  <a:schemeClr val="bg1"/>
                </a:solidFill>
              </a:rPr>
              <a:t>연</a:t>
            </a:r>
            <a:r>
              <a:rPr lang="ko-KR" altLang="en-US" sz="3200" b="0" dirty="0">
                <a:solidFill>
                  <a:schemeClr val="bg1"/>
                </a:solidFill>
              </a:rPr>
              <a:t>령</a:t>
            </a:r>
            <a:r>
              <a:rPr lang="ko-KR" altLang="en-US" sz="3200" b="0" dirty="0" smtClean="0">
                <a:solidFill>
                  <a:schemeClr val="bg1"/>
                </a:solidFill>
              </a:rPr>
              <a:t>주의 </a:t>
            </a:r>
            <a:r>
              <a:rPr lang="ko-KR" altLang="en-US" sz="3200" b="0" dirty="0">
                <a:solidFill>
                  <a:schemeClr val="bg1"/>
                </a:solidFill>
              </a:rPr>
              <a:t>관점에서 본</a:t>
            </a:r>
            <a:endParaRPr lang="en-US" altLang="ko-KR" sz="3200" b="0" dirty="0">
              <a:solidFill>
                <a:schemeClr val="bg1"/>
              </a:solidFill>
            </a:endParaRPr>
          </a:p>
          <a:p>
            <a:r>
              <a:rPr lang="ko-KR" altLang="en-US" sz="3200" b="0" dirty="0" err="1">
                <a:solidFill>
                  <a:schemeClr val="bg1"/>
                </a:solidFill>
              </a:rPr>
              <a:t>노인인권</a:t>
            </a:r>
            <a:r>
              <a:rPr lang="ko-KR" altLang="en-US" sz="3200" b="0" dirty="0">
                <a:solidFill>
                  <a:schemeClr val="bg1"/>
                </a:solidFill>
              </a:rPr>
              <a:t> 현황</a:t>
            </a:r>
          </a:p>
        </p:txBody>
      </p:sp>
    </p:spTree>
    <p:extLst>
      <p:ext uri="{BB962C8B-B14F-4D97-AF65-F5344CB8AC3E}">
        <p14:creationId xmlns:p14="http://schemas.microsoft.com/office/powerpoint/2010/main" val="321035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836397" y="1419000"/>
            <a:ext cx="7375618" cy="210720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 err="1">
                <a:latin typeface="+mj-ea"/>
                <a:ea typeface="+mj-ea"/>
                <a:cs typeface="Helvetica"/>
                <a:sym typeface="Helvetica"/>
              </a:rPr>
              <a:t>연령주의란</a:t>
            </a:r>
            <a:r>
              <a:rPr lang="en-US" altLang="ko-KR" sz="2000" dirty="0">
                <a:latin typeface="+mj-ea"/>
                <a:ea typeface="+mj-ea"/>
                <a:cs typeface="Helvetica"/>
                <a:sym typeface="Helvetica"/>
              </a:rPr>
              <a:t>?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ko-KR" altLang="en-US" sz="1600" dirty="0">
                <a:latin typeface="+mn-ea"/>
                <a:cs typeface="Malgun Gothic Semilight" panose="020B0502040204020203" pitchFamily="50" charset="-127"/>
              </a:rPr>
              <a:t>한 </a:t>
            </a:r>
            <a:r>
              <a:rPr lang="ko-KR" altLang="en-US" sz="1600" dirty="0" err="1">
                <a:latin typeface="+mn-ea"/>
                <a:cs typeface="Malgun Gothic Semilight" panose="020B0502040204020203" pitchFamily="50" charset="-127"/>
              </a:rPr>
              <a:t>연령집단이</a:t>
            </a:r>
            <a:r>
              <a:rPr lang="ko-KR" altLang="en-US" sz="1600" dirty="0">
                <a:latin typeface="+mn-ea"/>
                <a:cs typeface="Malgun Gothic Semilight" panose="020B0502040204020203" pitchFamily="50" charset="-127"/>
              </a:rPr>
              <a:t> 다른 </a:t>
            </a:r>
            <a:r>
              <a:rPr lang="ko-KR" altLang="en-US" sz="1600" dirty="0" err="1">
                <a:latin typeface="+mn-ea"/>
                <a:cs typeface="Malgun Gothic Semilight" panose="020B0502040204020203" pitchFamily="50" charset="-127"/>
              </a:rPr>
              <a:t>연령집단에</a:t>
            </a:r>
            <a:r>
              <a:rPr lang="ko-KR" altLang="en-US" sz="1600" dirty="0">
                <a:latin typeface="+mn-ea"/>
                <a:cs typeface="Malgun Gothic Semilight" panose="020B0502040204020203" pitchFamily="50" charset="-127"/>
              </a:rPr>
              <a:t> 대해 편견과 차별을 형성하는 과정을 의미하지만</a:t>
            </a:r>
            <a:r>
              <a:rPr lang="en-US" altLang="ko-KR" sz="1600" dirty="0">
                <a:latin typeface="+mn-ea"/>
                <a:cs typeface="Malgun Gothic Semilight" panose="020B0502040204020203" pitchFamily="50" charset="-127"/>
              </a:rPr>
              <a:t>, </a:t>
            </a:r>
            <a:r>
              <a:rPr lang="ko-KR" altLang="en-US" sz="1600" dirty="0">
                <a:latin typeface="+mn-ea"/>
                <a:cs typeface="Malgun Gothic Semilight" panose="020B0502040204020203" pitchFamily="50" charset="-127"/>
              </a:rPr>
              <a:t>대체로 노인을 대상으로 한 논의로 간주됨 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(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Butler, 1969)</a:t>
            </a:r>
          </a:p>
          <a:p>
            <a:pPr>
              <a:lnSpc>
                <a:spcPts val="10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18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ko-KR" altLang="en-US" sz="1600" dirty="0">
                <a:latin typeface="+mn-ea"/>
                <a:cs typeface="Malgun Gothic Semilight" panose="020B0502040204020203" pitchFamily="50" charset="-127"/>
              </a:rPr>
              <a:t>어느 연령에나 해당될 수 있으나</a:t>
            </a:r>
            <a:r>
              <a:rPr lang="en-US" altLang="ko-KR" sz="1600" dirty="0">
                <a:latin typeface="+mn-ea"/>
                <a:cs typeface="Malgun Gothic Semilight" panose="020B0502040204020203" pitchFamily="50" charset="-127"/>
              </a:rPr>
              <a:t>, </a:t>
            </a:r>
            <a:r>
              <a:rPr lang="ko-KR" altLang="en-US" sz="1600" dirty="0">
                <a:latin typeface="+mn-ea"/>
                <a:cs typeface="Malgun Gothic Semilight" panose="020B0502040204020203" pitchFamily="50" charset="-127"/>
              </a:rPr>
              <a:t>사회적 부담의 하나로 노년층이 대두되기 시작하면서 대체로 노인에 대한 차별적 표현으로 사용됨</a:t>
            </a:r>
            <a:r>
              <a:rPr lang="en-US" altLang="ko-KR" sz="1600" dirty="0">
                <a:latin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(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정경희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, </a:t>
            </a:r>
            <a:r>
              <a:rPr lang="ko-KR" alt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황남희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이선희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김주현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, </a:t>
            </a:r>
            <a:r>
              <a:rPr lang="ko-KR" alt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정순둘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algun Gothic Semilight" panose="020B0502040204020203" pitchFamily="50" charset="-127"/>
              </a:rPr>
              <a:t>, 2015)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F74B7A-CBFE-4809-A2FA-E14C54ECFE0B}"/>
              </a:ext>
            </a:extLst>
          </p:cNvPr>
          <p:cNvSpPr txBox="1"/>
          <p:nvPr/>
        </p:nvSpPr>
        <p:spPr>
          <a:xfrm>
            <a:off x="4465197" y="6307573"/>
            <a:ext cx="37468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출처</a:t>
            </a:r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 </a:t>
            </a:r>
            <a:r>
              <a:rPr lang="ko-KR" altLang="en-US" sz="10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정순둘</a:t>
            </a:r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(2018). </a:t>
            </a:r>
            <a:r>
              <a:rPr lang="ko-KR" altLang="en-US" sz="10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아셈인권센터</a:t>
            </a:r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ko-KR" altLang="en-US" sz="10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개소식</a:t>
            </a:r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주제발표</a:t>
            </a:r>
            <a:endParaRPr lang="en-US" altLang="ko-KR" sz="10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46415" y="3698542"/>
            <a:ext cx="2630894" cy="494090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인권원리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35213" y="3698542"/>
            <a:ext cx="4281266" cy="494090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연령주의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46415" y="4225414"/>
            <a:ext cx="2630894" cy="617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존엄성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835213" y="4225414"/>
            <a:ext cx="4281266" cy="617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개인적</a:t>
            </a:r>
            <a:r>
              <a:rPr lang="en-US" altLang="ko-KR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대인적 관점</a:t>
            </a:r>
            <a:endParaRPr lang="en-US" altLang="ko-KR" sz="14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노화에 대한 저항과 외모로 인한 차별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2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46415" y="4888890"/>
            <a:ext cx="2630894" cy="617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사회참여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835213" y="4888890"/>
            <a:ext cx="4281266" cy="617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사회문화적 관점</a:t>
            </a:r>
            <a:endParaRPr lang="en-US" altLang="ko-KR" sz="14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쓸모없고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역할없고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경쟁력 없음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2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46415" y="5538718"/>
            <a:ext cx="2630894" cy="617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세대간 </a:t>
            </a:r>
            <a:r>
              <a:rPr lang="ko-KR" altLang="en-US" sz="14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상호부조적</a:t>
            </a:r>
            <a:endParaRPr lang="ko-KR" altLang="en-US" sz="14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835213" y="5538718"/>
            <a:ext cx="4281266" cy="617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세대적 관점</a:t>
            </a:r>
            <a:endParaRPr lang="en-US" altLang="ko-KR" sz="14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자원배분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노인에 대한 </a:t>
            </a:r>
            <a:r>
              <a:rPr lang="ko-KR" altLang="en-US" sz="12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연령규범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2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913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F74B7A-CBFE-4809-A2FA-E14C54ECFE0B}"/>
              </a:ext>
            </a:extLst>
          </p:cNvPr>
          <p:cNvSpPr txBox="1"/>
          <p:nvPr/>
        </p:nvSpPr>
        <p:spPr>
          <a:xfrm>
            <a:off x="4121625" y="6092765"/>
            <a:ext cx="4494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그래픽 출처 </a:t>
            </a:r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 </a:t>
            </a:r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연합뉴스</a:t>
            </a:r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(2019). “</a:t>
            </a:r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도움 요청할 사람이 없다</a:t>
            </a:r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”. 2019.05.15. </a:t>
            </a:r>
          </a:p>
          <a:p>
            <a:pPr algn="r"/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https://www.yna.co.kr/view/GYH20190515000500044?section=search </a:t>
            </a:r>
            <a:endParaRPr lang="ko-KR" altLang="en-US" sz="10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091289601"/>
              </p:ext>
            </p:extLst>
          </p:nvPr>
        </p:nvGraphicFramePr>
        <p:xfrm>
          <a:off x="1455539" y="2083446"/>
          <a:ext cx="6096000" cy="3766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학습목표…"/>
          <p:cNvSpPr txBox="1">
            <a:spLocks/>
          </p:cNvSpPr>
          <p:nvPr/>
        </p:nvSpPr>
        <p:spPr>
          <a:xfrm>
            <a:off x="1648885" y="1484665"/>
            <a:ext cx="5902654" cy="3562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>
                <a:latin typeface="+mn-ea"/>
              </a:rPr>
              <a:t>&lt;</a:t>
            </a:r>
            <a:r>
              <a:rPr lang="ko-KR" altLang="en-US" sz="1800" b="1" dirty="0">
                <a:latin typeface="+mn-ea"/>
              </a:rPr>
              <a:t>도움 요청할 사람이 없다</a:t>
            </a:r>
            <a:r>
              <a:rPr lang="en-US" altLang="ko-KR" sz="1800" b="1" dirty="0">
                <a:latin typeface="+mn-ea"/>
              </a:rPr>
              <a:t>&gt;</a:t>
            </a:r>
          </a:p>
        </p:txBody>
      </p:sp>
      <p:sp>
        <p:nvSpPr>
          <p:cNvPr id="19" name="학습목표…"/>
          <p:cNvSpPr txBox="1">
            <a:spLocks/>
          </p:cNvSpPr>
          <p:nvPr/>
        </p:nvSpPr>
        <p:spPr>
          <a:xfrm>
            <a:off x="2424197" y="1809194"/>
            <a:ext cx="3976603" cy="750627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</a:pPr>
            <a:r>
              <a:rPr lang="en-US" altLang="ko-KR" sz="1400" dirty="0">
                <a:latin typeface="+mn-ea"/>
              </a:rPr>
              <a:t>‘2017</a:t>
            </a:r>
            <a:r>
              <a:rPr lang="ko-KR" altLang="en-US" sz="1400" dirty="0">
                <a:latin typeface="+mn-ea"/>
              </a:rPr>
              <a:t>년 사회문제와 사회통합 실태조사</a:t>
            </a:r>
            <a:r>
              <a:rPr lang="en-US" altLang="ko-KR" sz="1400" dirty="0">
                <a:latin typeface="+mn-ea"/>
              </a:rPr>
              <a:t>＇</a:t>
            </a:r>
            <a:r>
              <a:rPr lang="ko-KR" altLang="en-US" sz="1400" dirty="0">
                <a:latin typeface="+mn-ea"/>
              </a:rPr>
              <a:t>를 바탕으로 연령대별 사회적 지지 부재 실태 조사한 결과</a:t>
            </a:r>
            <a:endParaRPr lang="en-US" altLang="ko-KR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378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F74B7A-CBFE-4809-A2FA-E14C54ECFE0B}"/>
              </a:ext>
            </a:extLst>
          </p:cNvPr>
          <p:cNvSpPr txBox="1"/>
          <p:nvPr/>
        </p:nvSpPr>
        <p:spPr>
          <a:xfrm>
            <a:off x="4797662" y="6092765"/>
            <a:ext cx="3746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그래프 출처</a:t>
            </a:r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  </a:t>
            </a:r>
            <a:r>
              <a:rPr lang="ko-KR" altLang="en-US" sz="10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한국중앙자살예방센터</a:t>
            </a:r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(2020). </a:t>
            </a:r>
            <a:r>
              <a:rPr lang="ko-KR" altLang="en-US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한국 </a:t>
            </a:r>
            <a:r>
              <a:rPr lang="ko-KR" altLang="en-US" sz="10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자살현황</a:t>
            </a:r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</a:p>
          <a:p>
            <a:pPr algn="r"/>
            <a:r>
              <a:rPr lang="en-US" altLang="ko-KR" sz="1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https://spckorea-stat.or.kr/korea02.do </a:t>
            </a:r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1241656646"/>
              </p:ext>
            </p:extLst>
          </p:nvPr>
        </p:nvGraphicFramePr>
        <p:xfrm>
          <a:off x="873456" y="2483891"/>
          <a:ext cx="7671024" cy="330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학습목표…"/>
          <p:cNvSpPr txBox="1">
            <a:spLocks/>
          </p:cNvSpPr>
          <p:nvPr/>
        </p:nvSpPr>
        <p:spPr>
          <a:xfrm>
            <a:off x="1648885" y="1484665"/>
            <a:ext cx="5902654" cy="3562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1800" b="1" dirty="0">
                <a:latin typeface="+mj-ea"/>
                <a:cs typeface="Helvetica"/>
                <a:sym typeface="Helvetica"/>
              </a:rPr>
              <a:t>&lt;2019</a:t>
            </a:r>
            <a:r>
              <a:rPr lang="ko-KR" altLang="en-US" sz="1800" b="1" dirty="0">
                <a:latin typeface="+mj-ea"/>
                <a:cs typeface="Helvetica"/>
                <a:sym typeface="Helvetica"/>
              </a:rPr>
              <a:t>년 성별</a:t>
            </a:r>
            <a:r>
              <a:rPr lang="en-US" altLang="ko-KR" sz="1800" b="1" dirty="0">
                <a:latin typeface="+mj-ea"/>
                <a:cs typeface="Helvetica"/>
                <a:sym typeface="Helvetica"/>
              </a:rPr>
              <a:t>&amp;</a:t>
            </a:r>
            <a:r>
              <a:rPr lang="ko-KR" altLang="en-US" sz="1800" b="1" dirty="0">
                <a:latin typeface="+mj-ea"/>
                <a:cs typeface="Helvetica"/>
                <a:sym typeface="Helvetica"/>
              </a:rPr>
              <a:t>연령대별 </a:t>
            </a:r>
            <a:r>
              <a:rPr lang="ko-KR" altLang="en-US" sz="1800" b="1" dirty="0" err="1">
                <a:latin typeface="+mj-ea"/>
                <a:cs typeface="Helvetica"/>
                <a:sym typeface="Helvetica"/>
              </a:rPr>
              <a:t>자살현황</a:t>
            </a:r>
            <a:r>
              <a:rPr lang="en-US" altLang="ko-KR" sz="1800" b="1" dirty="0">
                <a:latin typeface="+mj-ea"/>
                <a:cs typeface="Helvetica"/>
                <a:sym typeface="Helvetica"/>
              </a:rPr>
              <a:t>&gt;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992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1648885" y="1484665"/>
            <a:ext cx="5902654" cy="3562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>
                <a:latin typeface="+mn-ea"/>
              </a:rPr>
              <a:t>&lt;</a:t>
            </a:r>
            <a:r>
              <a:rPr lang="ko-KR" altLang="en-US" sz="1800" b="1" dirty="0">
                <a:latin typeface="+mn-ea"/>
              </a:rPr>
              <a:t>고용</a:t>
            </a:r>
            <a:r>
              <a:rPr lang="en-US" altLang="ko-KR" sz="1800" b="1" dirty="0">
                <a:latin typeface="+mn-ea"/>
              </a:rPr>
              <a:t>·</a:t>
            </a:r>
            <a:r>
              <a:rPr lang="ko-KR" altLang="en-US" sz="1800" b="1" dirty="0">
                <a:latin typeface="+mn-ea"/>
              </a:rPr>
              <a:t>노동 분야에서의 노인의 경험</a:t>
            </a:r>
            <a:r>
              <a:rPr lang="en-US" altLang="ko-KR" sz="1800" b="1" dirty="0">
                <a:latin typeface="+mn-ea"/>
              </a:rPr>
              <a:t>(</a:t>
            </a:r>
            <a:r>
              <a:rPr lang="ko-KR" altLang="en-US" sz="1800" b="1" dirty="0">
                <a:latin typeface="+mn-ea"/>
              </a:rPr>
              <a:t>어려움</a:t>
            </a:r>
            <a:r>
              <a:rPr lang="en-US" altLang="ko-KR" sz="1800" b="1" dirty="0">
                <a:latin typeface="+mn-ea"/>
              </a:rPr>
              <a:t>)&gt;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F74B7A-CBFE-4809-A2FA-E14C54ECFE0B}"/>
              </a:ext>
            </a:extLst>
          </p:cNvPr>
          <p:cNvSpPr txBox="1"/>
          <p:nvPr/>
        </p:nvSpPr>
        <p:spPr>
          <a:xfrm>
            <a:off x="4600212" y="5866773"/>
            <a:ext cx="3483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출처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국가인권위원회 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(2018). </a:t>
            </a:r>
            <a:r>
              <a:rPr lang="ko-KR" altLang="en-US" sz="10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노인인권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종합보고서</a:t>
            </a:r>
            <a:endParaRPr lang="en-US" altLang="ko-KR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1331489892"/>
              </p:ext>
            </p:extLst>
          </p:nvPr>
        </p:nvGraphicFramePr>
        <p:xfrm>
          <a:off x="1234067" y="2204268"/>
          <a:ext cx="6898551" cy="354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38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1648885" y="1484665"/>
            <a:ext cx="5902654" cy="3562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</a:t>
            </a:r>
            <a:r>
              <a:rPr lang="ko-KR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일하는 </a:t>
            </a: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65</a:t>
            </a:r>
            <a:r>
              <a:rPr lang="ko-KR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세 이상 노인의</a:t>
            </a: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월평균 근로소득</a:t>
            </a: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F74B7A-CBFE-4809-A2FA-E14C54ECFE0B}"/>
              </a:ext>
            </a:extLst>
          </p:cNvPr>
          <p:cNvSpPr txBox="1"/>
          <p:nvPr/>
        </p:nvSpPr>
        <p:spPr>
          <a:xfrm>
            <a:off x="982560" y="5639276"/>
            <a:ext cx="3483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출처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보건복지부 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(2017). 2017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년 노인실태조사</a:t>
            </a:r>
            <a:endParaRPr lang="en-US" altLang="ko-KR" sz="10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차트 7">
            <a:extLst>
              <a:ext uri="{FF2B5EF4-FFF2-40B4-BE49-F238E27FC236}">
                <a16:creationId xmlns="" xmlns:a16="http://schemas.microsoft.com/office/drawing/2014/main" id="{365F8548-2F74-47F1-AE73-8157850D3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171574"/>
              </p:ext>
            </p:extLst>
          </p:nvPr>
        </p:nvGraphicFramePr>
        <p:xfrm>
          <a:off x="1081961" y="2452255"/>
          <a:ext cx="3545457" cy="292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F74B7A-CBFE-4809-A2FA-E14C54ECFE0B}"/>
              </a:ext>
            </a:extLst>
          </p:cNvPr>
          <p:cNvSpPr txBox="1"/>
          <p:nvPr/>
        </p:nvSpPr>
        <p:spPr>
          <a:xfrm>
            <a:off x="5299584" y="5667554"/>
            <a:ext cx="23794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출처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보건복지부 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(2017). 2017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년 노인실태조사</a:t>
            </a:r>
            <a:endParaRPr lang="en-US" altLang="ko-KR" sz="10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005936076"/>
              </p:ext>
            </p:extLst>
          </p:nvPr>
        </p:nvGraphicFramePr>
        <p:xfrm>
          <a:off x="4466305" y="2008416"/>
          <a:ext cx="4064727" cy="387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43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72F5C3E2-B14D-4D58-B750-5BD83A068F2C}"/>
              </a:ext>
            </a:extLst>
          </p:cNvPr>
          <p:cNvSpPr/>
          <p:nvPr/>
        </p:nvSpPr>
        <p:spPr>
          <a:xfrm>
            <a:off x="5843554" y="6335214"/>
            <a:ext cx="2595582" cy="157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출처</a:t>
            </a:r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 </a:t>
            </a:r>
            <a:r>
              <a:rPr lang="ko-KR" altLang="en-US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보건복지부 </a:t>
            </a:r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(2017). 2017</a:t>
            </a:r>
            <a:r>
              <a:rPr lang="ko-KR" altLang="en-US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년 노인실태조사</a:t>
            </a:r>
            <a:endParaRPr lang="en-US" altLang="ko-KR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aphicFrame>
        <p:nvGraphicFramePr>
          <p:cNvPr id="30" name="차트 29">
            <a:extLst>
              <a:ext uri="{FF2B5EF4-FFF2-40B4-BE49-F238E27FC236}">
                <a16:creationId xmlns="" xmlns:a16="http://schemas.microsoft.com/office/drawing/2014/main" id="{24B4681B-363F-4F81-A9B0-400FD7204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535345"/>
              </p:ext>
            </p:extLst>
          </p:nvPr>
        </p:nvGraphicFramePr>
        <p:xfrm>
          <a:off x="914401" y="1659317"/>
          <a:ext cx="7524736" cy="453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3179630" y="1513888"/>
            <a:ext cx="2784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&lt;</a:t>
            </a:r>
            <a:r>
              <a:rPr lang="ko-KR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연령차별 경험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</a:t>
            </a:r>
            <a:r>
              <a:rPr lang="ko-KR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상황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0540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F8E19D46-288F-4349-BF43-ADB0FDBAB9E9}"/>
              </a:ext>
            </a:extLst>
          </p:cNvPr>
          <p:cNvSpPr/>
          <p:nvPr/>
        </p:nvSpPr>
        <p:spPr>
          <a:xfrm>
            <a:off x="5518643" y="6318741"/>
            <a:ext cx="30973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출처</a:t>
            </a:r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 </a:t>
            </a:r>
            <a:r>
              <a:rPr lang="ko-KR" altLang="en-US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한국행정연구원 </a:t>
            </a:r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(2015). 2015</a:t>
            </a:r>
            <a:r>
              <a:rPr lang="ko-KR" altLang="en-US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년 사회통합 실태조사</a:t>
            </a:r>
            <a:endParaRPr lang="en-US" altLang="ko-KR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3" name="학습목표…"/>
          <p:cNvSpPr txBox="1">
            <a:spLocks/>
          </p:cNvSpPr>
          <p:nvPr/>
        </p:nvSpPr>
        <p:spPr>
          <a:xfrm>
            <a:off x="1648885" y="1555005"/>
            <a:ext cx="5902654" cy="3562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</a:t>
            </a:r>
            <a:r>
              <a:rPr lang="ko-KR" altLang="ko-K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우리사회 갈등 정도</a:t>
            </a:r>
            <a:r>
              <a:rPr lang="en-US" altLang="ko-K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ko-KR" altLang="ko-K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노인층과 청년층</a:t>
            </a:r>
            <a:r>
              <a:rPr lang="en-US" altLang="ko-K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</a:t>
            </a:r>
            <a:endParaRPr lang="ko-KR" altLang="ko-K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2843037893"/>
              </p:ext>
            </p:extLst>
          </p:nvPr>
        </p:nvGraphicFramePr>
        <p:xfrm>
          <a:off x="633046" y="1987002"/>
          <a:ext cx="7779433" cy="372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67304" y="2520245"/>
            <a:ext cx="1092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점 평균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2014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년 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– 2.7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점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2015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년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 – 2.8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점</a:t>
            </a:r>
          </a:p>
        </p:txBody>
      </p:sp>
    </p:spTree>
    <p:extLst>
      <p:ext uri="{BB962C8B-B14F-4D97-AF65-F5344CB8AC3E}">
        <p14:creationId xmlns:p14="http://schemas.microsoft.com/office/powerpoint/2010/main" val="1433285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836397" y="1668865"/>
            <a:ext cx="7375618" cy="4947119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역할과 관계의 변화를 실감</a:t>
            </a: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 algn="just"/>
            <a:r>
              <a:rPr lang="ko-KR" altLang="en-US" sz="1800" dirty="0">
                <a:latin typeface="+mj-ea"/>
                <a:ea typeface="+mj-ea"/>
                <a:cs typeface="Malgun Gothic Semilight" panose="020B0502040204020203" pitchFamily="50" charset="-127"/>
              </a:rPr>
              <a:t>경제적 활동에서 물러남으로써 자신의 역할이 변했음을 느끼고</a:t>
            </a: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,  </a:t>
            </a:r>
            <a:r>
              <a:rPr lang="ko-KR" altLang="en-US" sz="1800" dirty="0">
                <a:latin typeface="+mj-ea"/>
                <a:ea typeface="+mj-ea"/>
                <a:cs typeface="Malgun Gothic Semilight" panose="020B0502040204020203" pitchFamily="50" charset="-127"/>
              </a:rPr>
              <a:t>가장으로서의 역할 상실 등을 경험하면서 스스로의 역할이 사라지거나 바뀜을 느낌</a:t>
            </a:r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algn="just"/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>
                <a:latin typeface="+mj-ea"/>
                <a:ea typeface="+mj-ea"/>
                <a:cs typeface="Helvetica"/>
                <a:sym typeface="Helvetica"/>
              </a:rPr>
              <a:t>다양한 무시와 배제</a:t>
            </a:r>
            <a:endParaRPr lang="en-US" altLang="ko-KR" sz="2000" b="1" dirty="0">
              <a:latin typeface="+mj-ea"/>
              <a:ea typeface="+mj-ea"/>
              <a:cs typeface="Helvetica"/>
              <a:sym typeface="Helvetica"/>
            </a:endParaRPr>
          </a:p>
          <a:p>
            <a:pPr algn="just"/>
            <a:r>
              <a:rPr lang="ko-KR" altLang="en-US" sz="1800" dirty="0">
                <a:latin typeface="+mj-ea"/>
                <a:ea typeface="+mj-ea"/>
                <a:cs typeface="Malgun Gothic Semilight" panose="020B0502040204020203" pitchFamily="50" charset="-127"/>
              </a:rPr>
              <a:t>고령자들은 자신들이 효용가치가 떨어지는 집단으로 부정적으로 평가되는  것을 느낌</a:t>
            </a: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. </a:t>
            </a:r>
            <a:r>
              <a:rPr lang="ko-KR" altLang="en-US" sz="1800" dirty="0">
                <a:latin typeface="+mj-ea"/>
                <a:ea typeface="+mj-ea"/>
                <a:cs typeface="Malgun Gothic Semilight" panose="020B0502040204020203" pitchFamily="50" charset="-127"/>
              </a:rPr>
              <a:t>면접에서도 연령이라는 기준에 의해 차별을 당함</a:t>
            </a:r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algn="just"/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>
                <a:latin typeface="+mj-ea"/>
                <a:ea typeface="+mj-ea"/>
                <a:cs typeface="Helvetica"/>
                <a:sym typeface="Helvetica"/>
              </a:rPr>
              <a:t>고립과 위축</a:t>
            </a:r>
            <a:endParaRPr lang="en-US" altLang="ko-KR" sz="2000" b="1" dirty="0">
              <a:latin typeface="+mj-ea"/>
              <a:ea typeface="+mj-ea"/>
              <a:cs typeface="Helvetica"/>
              <a:sym typeface="Helvetica"/>
            </a:endParaRPr>
          </a:p>
          <a:p>
            <a:pPr algn="just"/>
            <a:r>
              <a:rPr lang="ko-KR" altLang="en-US" sz="1800" dirty="0">
                <a:latin typeface="+mj-ea"/>
                <a:ea typeface="+mj-ea"/>
                <a:cs typeface="Malgun Gothic Semilight" panose="020B0502040204020203" pitchFamily="50" charset="-127"/>
              </a:rPr>
              <a:t>건강이나 경제적 자원의 한계로 인해 </a:t>
            </a:r>
            <a:r>
              <a:rPr lang="ko-KR" altLang="en-US" sz="1800" dirty="0" err="1">
                <a:latin typeface="+mj-ea"/>
                <a:ea typeface="+mj-ea"/>
                <a:cs typeface="Malgun Gothic Semilight" panose="020B0502040204020203" pitchFamily="50" charset="-127"/>
              </a:rPr>
              <a:t>교제활동도</a:t>
            </a:r>
            <a:r>
              <a:rPr lang="ko-KR" altLang="en-US" sz="1800" dirty="0">
                <a:latin typeface="+mj-ea"/>
                <a:ea typeface="+mj-ea"/>
                <a:cs typeface="Malgun Gothic Semilight" panose="020B0502040204020203" pitchFamily="50" charset="-127"/>
              </a:rPr>
              <a:t> 줄고 새로운 관계를 형성하는데도 소극적으로 변함</a:t>
            </a:r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marL="179388" indent="-179388" algn="just"/>
            <a:r>
              <a:rPr lang="ko-KR" altLang="en-US" sz="1800" b="1" dirty="0">
                <a:solidFill>
                  <a:srgbClr val="FD5271"/>
                </a:solidFill>
                <a:latin typeface="+mj-ea"/>
                <a:ea typeface="+mj-ea"/>
              </a:rPr>
              <a:t>결과적으로 노인들은 나이가 들어감에 따라 노후에 대한 불안감을 경험하고</a:t>
            </a:r>
            <a:r>
              <a:rPr lang="en-US" altLang="ko-KR" sz="1800" b="1" dirty="0">
                <a:solidFill>
                  <a:srgbClr val="FD5271"/>
                </a:solidFill>
                <a:latin typeface="+mj-ea"/>
                <a:ea typeface="+mj-ea"/>
              </a:rPr>
              <a:t>, </a:t>
            </a:r>
            <a:r>
              <a:rPr lang="ko-KR" altLang="en-US" sz="1800" b="1" dirty="0">
                <a:solidFill>
                  <a:srgbClr val="FD5271"/>
                </a:solidFill>
                <a:latin typeface="+mj-ea"/>
                <a:ea typeface="+mj-ea"/>
              </a:rPr>
              <a:t>사회적 지위와 역할의 변화로 인한 혼란</a:t>
            </a:r>
            <a:r>
              <a:rPr lang="en-US" altLang="ko-KR" sz="1800" b="1" dirty="0">
                <a:solidFill>
                  <a:srgbClr val="FD5271"/>
                </a:solidFill>
                <a:latin typeface="+mj-ea"/>
                <a:ea typeface="+mj-ea"/>
              </a:rPr>
              <a:t>, </a:t>
            </a:r>
            <a:r>
              <a:rPr lang="ko-KR" altLang="en-US" sz="1800" b="1" dirty="0">
                <a:solidFill>
                  <a:srgbClr val="FD5271"/>
                </a:solidFill>
                <a:latin typeface="+mj-ea"/>
                <a:ea typeface="+mj-ea"/>
              </a:rPr>
              <a:t>가족 및 타인으로부터의 사회적 배제를 경험함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김주현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2015)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0" indent="0" algn="just">
              <a:buNone/>
            </a:pPr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marL="0" indent="0" algn="just">
              <a:buNone/>
            </a:pPr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marL="0" indent="0" algn="just">
              <a:buNone/>
            </a:pPr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402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solidFill>
                  <a:schemeClr val="bg1"/>
                </a:solidFill>
              </a:rPr>
              <a:pPr/>
              <a:t>2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학습목표…"/>
          <p:cNvSpPr txBox="1">
            <a:spLocks/>
          </p:cNvSpPr>
          <p:nvPr/>
        </p:nvSpPr>
        <p:spPr>
          <a:xfrm>
            <a:off x="783637" y="2301912"/>
            <a:ext cx="7737079" cy="418778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SzPct val="100000"/>
              <a:buFont typeface="Arial"/>
              <a:buChar char="•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학습목표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Helvetica"/>
              <a:sym typeface="Helvetic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  <a:cs typeface="Helvetica"/>
              <a:sym typeface="Helvetica"/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AutoNum type="arabicPeriod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인문학적 관점에서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노인인권의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중요성에 대해 이해한다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.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AutoNum type="arabicPeriod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노인인권의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세계적 동향을 알고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노인인권보호를 위한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법제도를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Helvetica"/>
              <a:sym typeface="Helvetic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SzPct val="100000"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    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이해한다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4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7300" y="3505200"/>
            <a:ext cx="7131324" cy="3009900"/>
          </a:xfrm>
          <a:effectLst/>
        </p:spPr>
        <p:txBody>
          <a:bodyPr/>
          <a:lstStyle/>
          <a:p>
            <a:pPr marL="1028700" indent="-1028700">
              <a:buAutoNum type="romanUcPeriod" startAt="2"/>
            </a:pPr>
            <a:r>
              <a:rPr lang="ko-KR" altLang="en-US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</a:rPr>
              <a:t>노인인권의</a:t>
            </a:r>
            <a:endParaRPr lang="en-US" altLang="ko-KR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A6DB3B"/>
              </a:solidFill>
            </a:endParaRPr>
          </a:p>
          <a:p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</a:rPr>
              <a:t>세계적 동향과</a:t>
            </a:r>
            <a:endParaRPr lang="en-US" altLang="ko-KR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A6DB3B"/>
              </a:solidFill>
            </a:endParaRPr>
          </a:p>
          <a:p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</a:rPr>
              <a:t>법</a:t>
            </a: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</a:rPr>
              <a:t>제도적 대응방안</a:t>
            </a:r>
            <a:endParaRPr lang="en-US" altLang="ko-KR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A6DB3B"/>
              </a:solidFill>
            </a:endParaRPr>
          </a:p>
          <a:p>
            <a:r>
              <a:rPr lang="en-US" altLang="ko-KR" sz="3200" b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1. </a:t>
            </a:r>
            <a:r>
              <a:rPr lang="ko-KR" altLang="en-US" sz="3200" b="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노인인권의</a:t>
            </a:r>
            <a:r>
              <a:rPr lang="ko-KR" altLang="en-US" sz="3200" b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세계적 동향</a:t>
            </a:r>
          </a:p>
        </p:txBody>
      </p:sp>
    </p:spTree>
    <p:extLst>
      <p:ext uri="{BB962C8B-B14F-4D97-AF65-F5344CB8AC3E}">
        <p14:creationId xmlns:p14="http://schemas.microsoft.com/office/powerpoint/2010/main" val="45426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4" name="학습목표…"/>
          <p:cNvSpPr txBox="1">
            <a:spLocks/>
          </p:cNvSpPr>
          <p:nvPr/>
        </p:nvSpPr>
        <p:spPr>
          <a:xfrm>
            <a:off x="1148729" y="2244695"/>
            <a:ext cx="6939551" cy="99813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500"/>
              </a:lnSpc>
              <a:buNone/>
            </a:pPr>
            <a:r>
              <a:rPr lang="ko-KR" altLang="en-US" sz="1800" dirty="0">
                <a:latin typeface="+mn-ea"/>
              </a:rPr>
              <a:t>모든 사람은 태어날 때부터 자유로우며 그 존엄과 권리에 있어 동등하다</a:t>
            </a:r>
            <a:r>
              <a:rPr lang="en-US" altLang="ko-KR" sz="1800" dirty="0">
                <a:latin typeface="+mn-ea"/>
              </a:rPr>
              <a:t>. </a:t>
            </a:r>
            <a:r>
              <a:rPr lang="ko-KR" altLang="en-US" sz="1800" dirty="0">
                <a:latin typeface="+mn-ea"/>
              </a:rPr>
              <a:t>사람은 천부적으로 </a:t>
            </a:r>
            <a:r>
              <a:rPr lang="ko-KR" altLang="en-US" sz="1800" dirty="0">
                <a:solidFill>
                  <a:srgbClr val="C00000"/>
                </a:solidFill>
                <a:latin typeface="+mn-ea"/>
              </a:rPr>
              <a:t>이성과 양심</a:t>
            </a:r>
            <a:r>
              <a:rPr lang="ko-KR" altLang="en-US" sz="1800" dirty="0">
                <a:latin typeface="+mn-ea"/>
              </a:rPr>
              <a:t>을 부여 받았으며 서로</a:t>
            </a:r>
            <a:r>
              <a:rPr lang="ko-KR" altLang="en-US" sz="1800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800" dirty="0">
                <a:solidFill>
                  <a:srgbClr val="C00000"/>
                </a:solidFill>
                <a:latin typeface="+mn-ea"/>
              </a:rPr>
              <a:t>형제애</a:t>
            </a:r>
            <a:r>
              <a:rPr lang="ko-KR" altLang="en-US" sz="1800" dirty="0">
                <a:latin typeface="+mn-ea"/>
              </a:rPr>
              <a:t>의 정신으로 행동하여야 한다</a:t>
            </a:r>
            <a:r>
              <a:rPr lang="en-US" altLang="ko-KR" sz="1800" dirty="0">
                <a:latin typeface="+mn-ea"/>
              </a:rPr>
              <a:t>.</a:t>
            </a:r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014688" y="4286250"/>
            <a:ext cx="2019300" cy="2019300"/>
          </a:xfrm>
          <a:prstGeom prst="round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1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세대</a:t>
            </a:r>
            <a:endParaRPr lang="en-US" altLang="ko-KR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/>
            <a:endParaRPr lang="en-US" altLang="ko-KR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국가 권력으로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부터의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 자유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608855" y="4286250"/>
            <a:ext cx="2019300" cy="2019300"/>
          </a:xfrm>
          <a:prstGeom prst="round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2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세대</a:t>
            </a:r>
            <a:endParaRPr lang="en-US" altLang="ko-KR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/>
            <a:endParaRPr lang="en-US" altLang="ko-KR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>
              <a:lnSpc>
                <a:spcPts val="23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국가의 적극적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>
              <a:lnSpc>
                <a:spcPts val="23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개입으로 인간다운 삶의 조건을 만들어 </a:t>
            </a: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가는것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203022" y="4286250"/>
            <a:ext cx="2019300" cy="2019300"/>
          </a:xfrm>
          <a:prstGeom prst="round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3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세대</a:t>
            </a:r>
            <a:endParaRPr lang="en-US" altLang="ko-KR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/>
            <a:endParaRPr lang="en-US" altLang="ko-KR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공동체에 대한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연대책임 강조</a:t>
            </a:r>
          </a:p>
        </p:txBody>
      </p:sp>
      <p:sp>
        <p:nvSpPr>
          <p:cNvPr id="9" name="화살표: 갈매기형 수장 21">
            <a:extLst>
              <a:ext uri="{FF2B5EF4-FFF2-40B4-BE49-F238E27FC236}">
                <a16:creationId xmlns="" xmlns:a16="http://schemas.microsoft.com/office/drawing/2014/main" id="{DC428734-A6B9-4AFA-9DDB-56A9BA9C6C5C}"/>
              </a:ext>
            </a:extLst>
          </p:cNvPr>
          <p:cNvSpPr/>
          <p:nvPr/>
        </p:nvSpPr>
        <p:spPr>
          <a:xfrm>
            <a:off x="3159558" y="4845841"/>
            <a:ext cx="340034" cy="900117"/>
          </a:xfrm>
          <a:prstGeom prst="chevron">
            <a:avLst>
              <a:gd name="adj" fmla="val 62223"/>
            </a:avLst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6DB3B"/>
              </a:solidFill>
            </a:endParaRPr>
          </a:p>
        </p:txBody>
      </p:sp>
      <p:sp>
        <p:nvSpPr>
          <p:cNvPr id="10" name="화살표: 갈매기형 수장 21">
            <a:extLst>
              <a:ext uri="{FF2B5EF4-FFF2-40B4-BE49-F238E27FC236}">
                <a16:creationId xmlns="" xmlns:a16="http://schemas.microsoft.com/office/drawing/2014/main" id="{DC428734-A6B9-4AFA-9DDB-56A9BA9C6C5C}"/>
              </a:ext>
            </a:extLst>
          </p:cNvPr>
          <p:cNvSpPr/>
          <p:nvPr/>
        </p:nvSpPr>
        <p:spPr>
          <a:xfrm>
            <a:off x="5745571" y="4845841"/>
            <a:ext cx="340034" cy="900117"/>
          </a:xfrm>
          <a:prstGeom prst="chevron">
            <a:avLst>
              <a:gd name="adj" fmla="val 62223"/>
            </a:avLst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6DB3B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96642" y="1519106"/>
            <a:ext cx="4655127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세계인권선원 </a:t>
            </a: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–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제</a:t>
            </a: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1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조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202486" y="3621184"/>
            <a:ext cx="4655127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인권 패러다임의 변화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953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학습목표…"/>
          <p:cNvSpPr txBox="1">
            <a:spLocks/>
          </p:cNvSpPr>
          <p:nvPr/>
        </p:nvSpPr>
        <p:spPr>
          <a:xfrm>
            <a:off x="836397" y="1392931"/>
            <a:ext cx="7088403" cy="99813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ts val="2600"/>
              </a:lnSpc>
            </a:pPr>
            <a:r>
              <a:rPr lang="ko-KR" altLang="en-US" sz="1800" dirty="0">
                <a:latin typeface="+mn-ea"/>
              </a:rPr>
              <a:t>국제적 노력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노인 인권보장 관련 기준 및 원칙 제시하였음에도 불구하고 아동과 달리 </a:t>
            </a:r>
            <a:r>
              <a:rPr lang="ko-KR" altLang="en-US" sz="1800" b="1" dirty="0">
                <a:latin typeface="+mn-ea"/>
              </a:rPr>
              <a:t>국제노인인권협약이 없다</a:t>
            </a:r>
            <a:r>
              <a:rPr lang="ko-KR" altLang="en-US" sz="1800" dirty="0">
                <a:latin typeface="+mn-ea"/>
              </a:rPr>
              <a:t>는 점이 문제임</a:t>
            </a:r>
            <a:r>
              <a:rPr lang="en-US" altLang="ko-KR" sz="1800" dirty="0">
                <a:latin typeface="+mn-ea"/>
              </a:rPr>
              <a:t>.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36397" y="3192624"/>
            <a:ext cx="980657" cy="2681708"/>
          </a:xfrm>
          <a:prstGeom prst="roundRect">
            <a:avLst/>
          </a:prstGeom>
          <a:solidFill>
            <a:srgbClr val="FFF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en-US" altLang="ko-KR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1982</a:t>
            </a:r>
          </a:p>
          <a:p>
            <a:pPr algn="ctr">
              <a:lnSpc>
                <a:spcPts val="1400"/>
              </a:lnSpc>
            </a:pP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비엔나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국제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고령화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행동계획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17034" y="3192624"/>
            <a:ext cx="980657" cy="2681708"/>
          </a:xfrm>
          <a:prstGeom prst="roundRect">
            <a:avLst/>
          </a:prstGeom>
          <a:solidFill>
            <a:srgbClr val="FFF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en-US" altLang="ko-KR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1991</a:t>
            </a:r>
          </a:p>
          <a:p>
            <a:pPr algn="ctr">
              <a:lnSpc>
                <a:spcPts val="1400"/>
              </a:lnSpc>
            </a:pP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노인을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위한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UN</a:t>
            </a: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원칙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자립</a:t>
            </a: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참여</a:t>
            </a: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보호</a:t>
            </a: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자아실현</a:t>
            </a: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존엄</a:t>
            </a:r>
          </a:p>
          <a:p>
            <a:pPr algn="ctr">
              <a:lnSpc>
                <a:spcPts val="1400"/>
              </a:lnSpc>
            </a:pPr>
            <a:endParaRPr lang="ko-KR" altLang="en-US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997670" y="3192624"/>
            <a:ext cx="980657" cy="2681708"/>
          </a:xfrm>
          <a:prstGeom prst="roundRect">
            <a:avLst/>
          </a:prstGeom>
          <a:solidFill>
            <a:srgbClr val="FFF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en-US" altLang="ko-KR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2002</a:t>
            </a:r>
          </a:p>
          <a:p>
            <a:pPr algn="ctr">
              <a:lnSpc>
                <a:spcPts val="1400"/>
              </a:lnSpc>
            </a:pP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마드리드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국제고령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행동계획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(MIPAA)</a:t>
            </a:r>
            <a:endParaRPr lang="ko-KR" altLang="en-US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078307" y="3192624"/>
            <a:ext cx="980657" cy="2681708"/>
          </a:xfrm>
          <a:prstGeom prst="roundRect">
            <a:avLst/>
          </a:prstGeom>
          <a:solidFill>
            <a:srgbClr val="FFF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en-US" altLang="ko-KR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2010</a:t>
            </a:r>
          </a:p>
          <a:p>
            <a:pPr algn="ctr">
              <a:lnSpc>
                <a:spcPts val="1400"/>
              </a:lnSpc>
            </a:pP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65</a:t>
            </a: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차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UN</a:t>
            </a: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총회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Open-</a:t>
            </a:r>
          </a:p>
          <a:p>
            <a:pPr algn="ctr">
              <a:lnSpc>
                <a:spcPts val="1400"/>
              </a:lnSpc>
            </a:pP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Ended</a:t>
            </a:r>
          </a:p>
          <a:p>
            <a:pPr algn="ctr">
              <a:lnSpc>
                <a:spcPts val="1400"/>
              </a:lnSpc>
            </a:pP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Working</a:t>
            </a:r>
          </a:p>
          <a:p>
            <a:pPr algn="ctr">
              <a:lnSpc>
                <a:spcPts val="1400"/>
              </a:lnSpc>
            </a:pP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Group on</a:t>
            </a:r>
          </a:p>
          <a:p>
            <a:pPr algn="ctr">
              <a:lnSpc>
                <a:spcPts val="1400"/>
              </a:lnSpc>
            </a:pP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Ageing</a:t>
            </a:r>
          </a:p>
          <a:p>
            <a:pPr algn="ctr">
              <a:lnSpc>
                <a:spcPts val="1400"/>
              </a:lnSpc>
            </a:pPr>
            <a:r>
              <a:rPr lang="en-US" altLang="ko-KR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(OEWGA)</a:t>
            </a: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구성 결의</a:t>
            </a:r>
          </a:p>
          <a:p>
            <a:pPr algn="ctr">
              <a:lnSpc>
                <a:spcPts val="1400"/>
              </a:lnSpc>
            </a:pPr>
            <a:endParaRPr lang="ko-KR" altLang="en-US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158944" y="3192624"/>
            <a:ext cx="980657" cy="2681708"/>
          </a:xfrm>
          <a:prstGeom prst="roundRect">
            <a:avLst/>
          </a:prstGeom>
          <a:solidFill>
            <a:srgbClr val="FFF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en-US" altLang="ko-KR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2013</a:t>
            </a:r>
          </a:p>
          <a:p>
            <a:pPr algn="ctr">
              <a:lnSpc>
                <a:spcPts val="1400"/>
              </a:lnSpc>
            </a:pP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비엔나</a:t>
            </a: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+</a:t>
            </a:r>
          </a:p>
          <a:p>
            <a:pPr algn="ctr">
              <a:lnSpc>
                <a:spcPts val="1400"/>
              </a:lnSpc>
            </a:pP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20 </a:t>
            </a: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시민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사회선언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en-US" altLang="ko-KR" sz="10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(Vienna+</a:t>
            </a:r>
          </a:p>
          <a:p>
            <a:pPr algn="ctr">
              <a:lnSpc>
                <a:spcPts val="1400"/>
              </a:lnSpc>
            </a:pPr>
            <a:r>
              <a:rPr lang="en-US" altLang="ko-KR" sz="10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20CSO Declaration)</a:t>
            </a:r>
          </a:p>
          <a:p>
            <a:pPr algn="ctr">
              <a:lnSpc>
                <a:spcPts val="1400"/>
              </a:lnSpc>
            </a:pP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국제노인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인권협약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제정의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필요성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강조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239581" y="3192624"/>
            <a:ext cx="980657" cy="2681708"/>
          </a:xfrm>
          <a:prstGeom prst="roundRect">
            <a:avLst/>
          </a:prstGeom>
          <a:solidFill>
            <a:srgbClr val="FFF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en-US" altLang="ko-KR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2015</a:t>
            </a:r>
          </a:p>
          <a:p>
            <a:pPr algn="ctr">
              <a:lnSpc>
                <a:spcPts val="1400"/>
              </a:lnSpc>
            </a:pP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UN SDGs</a:t>
            </a:r>
          </a:p>
          <a:p>
            <a:pPr algn="ctr">
              <a:lnSpc>
                <a:spcPts val="1400"/>
              </a:lnSpc>
            </a:pP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지속가능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발전의제</a:t>
            </a: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 중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노인인권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국제적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보편적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기준과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방향제시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endParaRPr lang="ko-KR" altLang="en-US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320219" y="3192624"/>
            <a:ext cx="980657" cy="2681708"/>
          </a:xfrm>
          <a:prstGeom prst="roundRect">
            <a:avLst/>
          </a:prstGeom>
          <a:solidFill>
            <a:srgbClr val="FFF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en-US" altLang="ko-KR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2020</a:t>
            </a:r>
          </a:p>
          <a:p>
            <a:pPr algn="ctr">
              <a:lnSpc>
                <a:spcPts val="1400"/>
              </a:lnSpc>
            </a:pP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COVID-19</a:t>
            </a:r>
          </a:p>
          <a:p>
            <a:pPr algn="ctr">
              <a:lnSpc>
                <a:spcPts val="1400"/>
              </a:lnSpc>
            </a:pPr>
            <a:r>
              <a:rPr lang="ko-KR" altLang="en-US" sz="1100" b="1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노인인권</a:t>
            </a:r>
            <a:r>
              <a:rPr lang="en-US" altLang="ko-KR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UN </a:t>
            </a: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사무총장정책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보고서</a:t>
            </a:r>
            <a:endParaRPr lang="en-US" altLang="ko-KR" sz="11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국제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노인인권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협약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제정의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필요성</a:t>
            </a:r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</a:endParaRPr>
          </a:p>
          <a:p>
            <a:pPr algn="ctr">
              <a:lnSpc>
                <a:spcPts val="1400"/>
              </a:lnSpc>
            </a:pPr>
            <a:r>
              <a:rPr lang="ko-KR" altLang="en-US" sz="1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강조</a:t>
            </a:r>
          </a:p>
          <a:p>
            <a:pPr algn="ctr">
              <a:lnSpc>
                <a:spcPts val="1400"/>
              </a:lnSpc>
            </a:pPr>
            <a:endParaRPr lang="ko-KR" altLang="en-US" sz="1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864107" y="2546252"/>
            <a:ext cx="7464479" cy="432475"/>
          </a:xfrm>
          <a:prstGeom prst="rightArrow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D5271"/>
              </a:gs>
              <a:gs pos="53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슬라이드 번호 개체 틀 1">
            <a:extLst>
              <a:ext uri="{FF2B5EF4-FFF2-40B4-BE49-F238E27FC236}">
                <a16:creationId xmlns="" xmlns:a16="http://schemas.microsoft.com/office/drawing/2014/main" id="{34BCCC2B-4A03-480E-A607-0C3FC5B8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21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233055" y="1634835"/>
            <a:ext cx="2784764" cy="290946"/>
          </a:xfrm>
          <a:prstGeom prst="roundRect">
            <a:avLst/>
          </a:prstGeom>
          <a:solidFill>
            <a:srgbClr val="CD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219200" y="5415107"/>
            <a:ext cx="5237018" cy="265256"/>
          </a:xfrm>
          <a:prstGeom prst="roundRect">
            <a:avLst/>
          </a:prstGeom>
          <a:solidFill>
            <a:srgbClr val="CD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1002653" y="1506536"/>
            <a:ext cx="7779569" cy="461763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Aft>
                <a:spcPts val="1200"/>
              </a:spcAft>
            </a:pPr>
            <a:r>
              <a:rPr lang="en-US" altLang="ko-KR" sz="1800" b="1" dirty="0">
                <a:latin typeface="+mn-ea"/>
              </a:rPr>
              <a:t>MIPAA</a:t>
            </a:r>
            <a:r>
              <a:rPr lang="ko-KR" altLang="en-US" sz="1800" b="1" dirty="0">
                <a:latin typeface="+mn-ea"/>
              </a:rPr>
              <a:t>가 강조하는 </a:t>
            </a:r>
            <a:r>
              <a:rPr lang="ko-KR" altLang="en-US" sz="1800" b="1" dirty="0" err="1">
                <a:latin typeface="+mn-ea"/>
              </a:rPr>
              <a:t>노인인권</a:t>
            </a:r>
            <a:r>
              <a:rPr lang="ko-KR" altLang="en-US" sz="1800" b="1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(MIPAA </a:t>
            </a:r>
            <a:r>
              <a:rPr lang="ko-KR" altLang="en-US" sz="1800" dirty="0" err="1">
                <a:latin typeface="+mn-ea"/>
              </a:rPr>
              <a:t>정치선언문</a:t>
            </a: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5</a:t>
            </a:r>
            <a:r>
              <a:rPr lang="ko-KR" altLang="en-US" sz="1800" dirty="0">
                <a:latin typeface="+mn-ea"/>
              </a:rPr>
              <a:t>항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행동계획 중</a:t>
            </a:r>
            <a:r>
              <a:rPr lang="en-US" altLang="ko-KR" sz="1800" dirty="0">
                <a:latin typeface="+mn-ea"/>
              </a:rPr>
              <a:t>)</a:t>
            </a:r>
          </a:p>
          <a:p>
            <a:pPr marL="0" indent="0" algn="just">
              <a:buNone/>
            </a:pPr>
            <a:r>
              <a:rPr lang="en-US" altLang="ko-KR" sz="1400" b="1" dirty="0">
                <a:latin typeface="+mj-ea"/>
                <a:ea typeface="+mj-ea"/>
                <a:cs typeface="Malgun Gothic Semilight" panose="020B0502040204020203" pitchFamily="50" charset="-127"/>
              </a:rPr>
              <a:t>   - </a:t>
            </a:r>
            <a:r>
              <a:rPr lang="ko-KR" altLang="en-US" sz="1400" b="1" dirty="0">
                <a:latin typeface="+mj-ea"/>
                <a:ea typeface="+mj-ea"/>
                <a:cs typeface="Malgun Gothic Semilight" panose="020B0502040204020203" pitchFamily="50" charset="-127"/>
              </a:rPr>
              <a:t>모든 권리를 가진 시민으로서 노인</a:t>
            </a:r>
            <a:r>
              <a:rPr lang="ko-KR" altLang="en-US" sz="1400" b="1" dirty="0">
                <a:solidFill>
                  <a:srgbClr val="FD5271"/>
                </a:solidFill>
                <a:latin typeface="+mj-ea"/>
                <a:ea typeface="+mj-ea"/>
                <a:cs typeface="Malgun Gothic Semilight" panose="020B0502040204020203" pitchFamily="50" charset="-127"/>
              </a:rPr>
              <a:t>참여</a:t>
            </a:r>
            <a:r>
              <a:rPr lang="ko-KR" altLang="en-US" sz="1400" b="1" dirty="0">
                <a:latin typeface="+mj-ea"/>
                <a:ea typeface="+mj-ea"/>
                <a:cs typeface="Malgun Gothic Semilight" panose="020B0502040204020203" pitchFamily="50" charset="-127"/>
              </a:rPr>
              <a:t>증진</a:t>
            </a:r>
            <a:endParaRPr lang="en-US" altLang="ko-KR" sz="1400" b="1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marL="0" indent="0" algn="just">
              <a:buNone/>
            </a:pPr>
            <a:r>
              <a:rPr lang="en-US" altLang="ko-KR" sz="1400" dirty="0">
                <a:latin typeface="+mj-ea"/>
                <a:ea typeface="+mj-ea"/>
                <a:cs typeface="Malgun Gothic Semilight" panose="020B0502040204020203" pitchFamily="50" charset="-127"/>
              </a:rPr>
              <a:t>     </a:t>
            </a:r>
            <a:r>
              <a:rPr lang="ko-KR" altLang="en-US" sz="1400" dirty="0">
                <a:latin typeface="+mj-ea"/>
                <a:ea typeface="+mj-ea"/>
                <a:cs typeface="Malgun Gothic Semilight" panose="020B0502040204020203" pitchFamily="50" charset="-127"/>
              </a:rPr>
              <a:t>정치</a:t>
            </a:r>
            <a:r>
              <a:rPr lang="en-US" altLang="ko-KR" sz="1400" dirty="0">
                <a:latin typeface="+mj-ea"/>
                <a:ea typeface="+mj-ea"/>
                <a:cs typeface="Malgun Gothic Semilight" panose="020B0502040204020203" pitchFamily="50" charset="-127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Malgun Gothic Semilight" panose="020B0502040204020203" pitchFamily="50" charset="-127"/>
              </a:rPr>
              <a:t>경제</a:t>
            </a:r>
            <a:r>
              <a:rPr lang="en-US" altLang="ko-KR" sz="1400" dirty="0">
                <a:latin typeface="+mj-ea"/>
                <a:ea typeface="+mj-ea"/>
                <a:cs typeface="Malgun Gothic Semilight" panose="020B0502040204020203" pitchFamily="50" charset="-127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Malgun Gothic Semilight" panose="020B0502040204020203" pitchFamily="50" charset="-127"/>
              </a:rPr>
              <a:t>사회</a:t>
            </a:r>
            <a:r>
              <a:rPr lang="en-US" altLang="ko-KR" sz="1400" dirty="0">
                <a:latin typeface="+mj-ea"/>
                <a:ea typeface="+mj-ea"/>
                <a:cs typeface="Malgun Gothic Semilight" panose="020B0502040204020203" pitchFamily="50" charset="-127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Malgun Gothic Semilight" panose="020B0502040204020203" pitchFamily="50" charset="-127"/>
              </a:rPr>
              <a:t>문화 모든 생활에서 자아실현</a:t>
            </a:r>
            <a:r>
              <a:rPr lang="en-US" altLang="ko-KR" sz="1400" dirty="0">
                <a:latin typeface="+mj-ea"/>
                <a:ea typeface="+mj-ea"/>
                <a:cs typeface="Malgun Gothic Semilight" panose="020B0502040204020203" pitchFamily="50" charset="-127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Malgun Gothic Semilight" panose="020B0502040204020203" pitchFamily="50" charset="-127"/>
              </a:rPr>
              <a:t>건강</a:t>
            </a:r>
            <a:r>
              <a:rPr lang="en-US" altLang="ko-KR" sz="1400" dirty="0">
                <a:latin typeface="+mj-ea"/>
                <a:ea typeface="+mj-ea"/>
                <a:cs typeface="Malgun Gothic Semilight" panose="020B0502040204020203" pitchFamily="50" charset="-127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Malgun Gothic Semilight" panose="020B0502040204020203" pitchFamily="50" charset="-127"/>
              </a:rPr>
              <a:t>안전</a:t>
            </a:r>
            <a:r>
              <a:rPr lang="en-US" altLang="ko-KR" sz="1400" dirty="0">
                <a:latin typeface="+mj-ea"/>
                <a:ea typeface="+mj-ea"/>
                <a:cs typeface="Malgun Gothic Semilight" panose="020B0502040204020203" pitchFamily="50" charset="-127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Malgun Gothic Semilight" panose="020B0502040204020203" pitchFamily="50" charset="-127"/>
              </a:rPr>
              <a:t>활동적 참여</a:t>
            </a:r>
            <a:endParaRPr lang="en-US" altLang="ko-KR" sz="14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400" b="1" dirty="0">
                <a:latin typeface="+mj-ea"/>
                <a:cs typeface="Malgun Gothic Semilight" panose="020B0502040204020203" pitchFamily="50" charset="-127"/>
              </a:rPr>
              <a:t>   - </a:t>
            </a:r>
            <a:r>
              <a:rPr lang="ko-KR" altLang="en-US" sz="1400" b="1" kern="0" dirty="0">
                <a:latin typeface="+mn-ea"/>
              </a:rPr>
              <a:t>노인의 </a:t>
            </a:r>
            <a:r>
              <a:rPr lang="ko-KR" altLang="en-US" sz="1400" b="1" kern="0" dirty="0">
                <a:solidFill>
                  <a:srgbClr val="FD5271"/>
                </a:solidFill>
                <a:latin typeface="+mn-ea"/>
              </a:rPr>
              <a:t>존엄성</a:t>
            </a:r>
            <a:r>
              <a:rPr lang="ko-KR" altLang="en-US" sz="1400" b="1" kern="0" dirty="0">
                <a:latin typeface="+mn-ea"/>
              </a:rPr>
              <a:t>에 대한 인식 증진</a:t>
            </a:r>
            <a:endParaRPr lang="en-US" altLang="ko-KR" sz="1400" b="1" kern="0" dirty="0">
              <a:latin typeface="+mn-ea"/>
            </a:endParaRPr>
          </a:p>
          <a:p>
            <a:pPr marL="0" indent="0" algn="just" fontAlgn="base">
              <a:buNone/>
            </a:pPr>
            <a:r>
              <a:rPr lang="en-US" altLang="ko-KR" sz="1400" b="1" kern="0" dirty="0">
                <a:latin typeface="+mn-ea"/>
              </a:rPr>
              <a:t>     </a:t>
            </a:r>
            <a:r>
              <a:rPr lang="ko-KR" altLang="en-US" sz="1400" kern="0" dirty="0">
                <a:latin typeface="+mn-ea"/>
              </a:rPr>
              <a:t>어느 곳에서든 안전하고 존엄하게 나이들 수 있어야 함을 인정</a:t>
            </a:r>
            <a:endParaRPr lang="en-US" altLang="ko-KR" sz="1400" kern="0" dirty="0">
              <a:latin typeface="+mn-ea"/>
            </a:endParaRPr>
          </a:p>
          <a:p>
            <a:pPr marL="0" indent="0" algn="just" fontAlgn="base">
              <a:buNone/>
            </a:pPr>
            <a:r>
              <a:rPr lang="en-US" altLang="ko-KR" sz="1400" b="1" kern="0" dirty="0">
                <a:latin typeface="+mn-ea"/>
              </a:rPr>
              <a:t>   - </a:t>
            </a:r>
            <a:r>
              <a:rPr lang="ko-KR" altLang="en-US" sz="1400" b="1" dirty="0">
                <a:solidFill>
                  <a:srgbClr val="FD5271"/>
                </a:solidFill>
                <a:latin typeface="+mn-ea"/>
              </a:rPr>
              <a:t>연령에 근거한 차별을 포함한 모든 형태의 차별 철폐</a:t>
            </a:r>
            <a:endParaRPr lang="en-US" altLang="ko-KR" sz="1400" b="1" dirty="0">
              <a:solidFill>
                <a:srgbClr val="FD5271"/>
              </a:solidFill>
              <a:latin typeface="+mn-ea"/>
            </a:endParaRPr>
          </a:p>
          <a:p>
            <a:pPr marL="0" indent="0" algn="just" fontAlgn="base">
              <a:buNone/>
            </a:pPr>
            <a:r>
              <a:rPr lang="ko-KR" altLang="en-US" sz="1400" dirty="0">
                <a:latin typeface="+mn-ea"/>
              </a:rPr>
              <a:t>     모든 형태의 유기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학대 및 폭력 철폐</a:t>
            </a:r>
            <a:endParaRPr lang="en-US" altLang="ko-KR" sz="1400" dirty="0">
              <a:latin typeface="+mn-ea"/>
            </a:endParaRPr>
          </a:p>
          <a:p>
            <a:pPr marL="0" indent="0" algn="just" fontAlgn="base">
              <a:buNone/>
            </a:pPr>
            <a:r>
              <a:rPr lang="en-US" altLang="ko-KR" sz="1400" b="1" kern="0" dirty="0">
                <a:latin typeface="+mn-ea"/>
              </a:rPr>
              <a:t>   - </a:t>
            </a:r>
            <a:r>
              <a:rPr lang="ko-KR" altLang="en-US" sz="1400" b="1" kern="0" dirty="0">
                <a:solidFill>
                  <a:srgbClr val="FD5271"/>
                </a:solidFill>
                <a:latin typeface="+mn-ea"/>
              </a:rPr>
              <a:t>세대간 상호부조적인 관계 강조</a:t>
            </a:r>
            <a:endParaRPr lang="en-US" altLang="ko-KR" sz="1400" b="1" kern="0" dirty="0">
              <a:solidFill>
                <a:srgbClr val="FD5271"/>
              </a:solidFill>
              <a:latin typeface="+mn-ea"/>
            </a:endParaRPr>
          </a:p>
          <a:p>
            <a:pPr marL="0" indent="0" algn="just" fontAlgn="base">
              <a:buNone/>
            </a:pPr>
            <a:r>
              <a:rPr lang="ko-KR" altLang="en-US" sz="1400" kern="0" dirty="0">
                <a:latin typeface="+mn-ea"/>
              </a:rPr>
              <a:t>     모든 인권과 기본적인 자유의 증진과 보호는 모든 세대를 위한 사회에 도달하는데 있어 매우 중요</a:t>
            </a:r>
            <a:r>
              <a:rPr lang="en-US" altLang="ko-KR" sz="1400" kern="0" dirty="0">
                <a:latin typeface="+mn-ea"/>
              </a:rPr>
              <a:t>.</a:t>
            </a:r>
          </a:p>
          <a:p>
            <a:pPr marL="0" indent="0" algn="just" fontAlgn="base">
              <a:buNone/>
            </a:pPr>
            <a:r>
              <a:rPr lang="en-US" altLang="ko-KR" sz="1400" kern="0" dirty="0">
                <a:latin typeface="+mn-ea"/>
              </a:rPr>
              <a:t>     </a:t>
            </a:r>
            <a:r>
              <a:rPr lang="ko-KR" altLang="en-US" sz="1400" kern="0" dirty="0">
                <a:latin typeface="+mn-ea"/>
              </a:rPr>
              <a:t>세대간 관계는 포괄적이고 효과적인 대화를 통하여</a:t>
            </a:r>
            <a:r>
              <a:rPr lang="en-US" altLang="ko-KR" sz="1400" kern="0" dirty="0">
                <a:latin typeface="+mn-ea"/>
              </a:rPr>
              <a:t> </a:t>
            </a:r>
            <a:r>
              <a:rPr lang="ko-KR" altLang="en-US" sz="1400" kern="0" dirty="0">
                <a:latin typeface="+mn-ea"/>
              </a:rPr>
              <a:t>키워지고 강조되고 장려되어야 함</a:t>
            </a:r>
            <a:endParaRPr lang="en-US" altLang="ko-KR" sz="1400" kern="0" dirty="0">
              <a:latin typeface="+mn-ea"/>
            </a:endParaRPr>
          </a:p>
          <a:p>
            <a:pPr marL="0" indent="0" algn="just" fontAlgn="base">
              <a:buNone/>
            </a:pPr>
            <a:endParaRPr lang="en-US" altLang="ko-KR" sz="1400" kern="0" dirty="0">
              <a:latin typeface="+mn-ea"/>
            </a:endParaRPr>
          </a:p>
          <a:p>
            <a:pPr marL="171450" indent="-171450" fontAlgn="base">
              <a:lnSpc>
                <a:spcPts val="2000"/>
              </a:lnSpc>
              <a:spcAft>
                <a:spcPts val="1200"/>
              </a:spcAft>
            </a:pPr>
            <a:r>
              <a:rPr lang="ko-KR" altLang="en-US" sz="1800" b="1" dirty="0">
                <a:latin typeface="+mn-ea"/>
              </a:rPr>
              <a:t>제한된 자원 속에서 경쟁하는 세대간 권리의 균형 유지</a:t>
            </a:r>
            <a:endParaRPr lang="en-US" altLang="ko-KR" sz="1800" dirty="0"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22215" y="5639115"/>
            <a:ext cx="4572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base">
              <a:lnSpc>
                <a:spcPts val="2000"/>
              </a:lnSpc>
              <a:spcAft>
                <a:spcPts val="1200"/>
              </a:spcAft>
            </a:pPr>
            <a:r>
              <a:rPr lang="en-US" altLang="ko-KR" sz="1000" dirty="0">
                <a:latin typeface="+mn-ea"/>
              </a:rPr>
              <a:t>(United Kingdom Joint Committee on Human Rights, 2011)</a:t>
            </a:r>
            <a:endParaRPr lang="en-US" altLang="ko-KR" sz="1000" dirty="0">
              <a:latin typeface="+mj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921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910294" y="1482885"/>
            <a:ext cx="6593104" cy="57903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z="2000" b="1" dirty="0">
                <a:solidFill>
                  <a:srgbClr val="FD5271"/>
                </a:solidFill>
                <a:latin typeface="+mn-ea"/>
              </a:rPr>
              <a:t>Open-Ended Working Group on Ageing (OEWGA, 2010)</a:t>
            </a:r>
            <a:endParaRPr lang="en-US" altLang="ko-KR" sz="2000" dirty="0">
              <a:solidFill>
                <a:srgbClr val="FD5271"/>
              </a:solidFill>
              <a:latin typeface="+mn-ea"/>
            </a:endParaRPr>
          </a:p>
        </p:txBody>
      </p:sp>
      <p:sp>
        <p:nvSpPr>
          <p:cNvPr id="4" name="학습목표…"/>
          <p:cNvSpPr txBox="1">
            <a:spLocks/>
          </p:cNvSpPr>
          <p:nvPr/>
        </p:nvSpPr>
        <p:spPr>
          <a:xfrm>
            <a:off x="910294" y="2272543"/>
            <a:ext cx="3424000" cy="177298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ts val="2500"/>
              </a:lnSpc>
              <a:spcAft>
                <a:spcPts val="1200"/>
              </a:spcAft>
              <a:buNone/>
            </a:pPr>
            <a:r>
              <a:rPr lang="en-US" altLang="ko-KR" sz="1600" b="1" dirty="0">
                <a:latin typeface="+mj-ea"/>
                <a:ea typeface="+mj-ea"/>
              </a:rPr>
              <a:t>2013</a:t>
            </a:r>
            <a:r>
              <a:rPr lang="ko-KR" altLang="en-US" sz="1600" b="1" dirty="0">
                <a:latin typeface="+mj-ea"/>
                <a:ea typeface="+mj-ea"/>
              </a:rPr>
              <a:t>년</a:t>
            </a:r>
            <a:r>
              <a:rPr lang="en-US" altLang="ko-KR" sz="1600" b="1" dirty="0">
                <a:latin typeface="+mj-ea"/>
                <a:ea typeface="+mj-ea"/>
              </a:rPr>
              <a:t>: </a:t>
            </a:r>
            <a:r>
              <a:rPr lang="en-US" altLang="ko-KR" sz="1600" dirty="0">
                <a:latin typeface="+mj-ea"/>
                <a:ea typeface="+mj-ea"/>
              </a:rPr>
              <a:t>2012</a:t>
            </a:r>
            <a:r>
              <a:rPr lang="ko-KR" altLang="en-US" sz="1600" dirty="0">
                <a:latin typeface="+mj-ea"/>
                <a:ea typeface="+mj-ea"/>
              </a:rPr>
              <a:t>년 </a:t>
            </a:r>
            <a:r>
              <a:rPr lang="en-US" altLang="ko-KR" sz="1600" dirty="0">
                <a:latin typeface="+mj-ea"/>
                <a:ea typeface="+mj-ea"/>
              </a:rPr>
              <a:t>12</a:t>
            </a:r>
            <a:r>
              <a:rPr lang="ko-KR" altLang="en-US" sz="1600" dirty="0">
                <a:latin typeface="+mj-ea"/>
                <a:ea typeface="+mj-ea"/>
              </a:rPr>
              <a:t>월 </a:t>
            </a:r>
            <a:r>
              <a:rPr lang="en-US" altLang="ko-KR" sz="1600" dirty="0">
                <a:latin typeface="+mj-ea"/>
                <a:ea typeface="+mj-ea"/>
              </a:rPr>
              <a:t>20</a:t>
            </a:r>
            <a:r>
              <a:rPr lang="ko-KR" altLang="en-US" sz="1600" dirty="0">
                <a:latin typeface="+mj-ea"/>
                <a:ea typeface="+mj-ea"/>
              </a:rPr>
              <a:t>일 </a:t>
            </a:r>
            <a:r>
              <a:rPr lang="en-US" altLang="ko-KR" sz="1600" dirty="0">
                <a:latin typeface="+mj-ea"/>
                <a:ea typeface="+mj-ea"/>
              </a:rPr>
              <a:t>67</a:t>
            </a:r>
            <a:r>
              <a:rPr lang="ko-KR" altLang="en-US" sz="1600" dirty="0">
                <a:latin typeface="+mj-ea"/>
                <a:ea typeface="+mj-ea"/>
              </a:rPr>
              <a:t>회 유엔총회의 </a:t>
            </a:r>
            <a:r>
              <a:rPr lang="en-US" altLang="ko-KR" sz="1600" dirty="0">
                <a:latin typeface="+mj-ea"/>
                <a:ea typeface="+mj-ea"/>
              </a:rPr>
              <a:t>resolution/67/13</a:t>
            </a:r>
            <a:r>
              <a:rPr lang="ko-KR" altLang="en-US" sz="1600" dirty="0">
                <a:latin typeface="+mj-ea"/>
                <a:ea typeface="+mj-ea"/>
              </a:rPr>
              <a:t>에 따라</a:t>
            </a:r>
            <a:r>
              <a:rPr lang="en-US" altLang="ko-KR" sz="1600" dirty="0">
                <a:latin typeface="+mj-ea"/>
                <a:ea typeface="+mj-ea"/>
              </a:rPr>
              <a:t>, OEWGA</a:t>
            </a:r>
            <a:r>
              <a:rPr lang="ko-KR" altLang="en-US" sz="1600" dirty="0">
                <a:latin typeface="+mj-ea"/>
                <a:ea typeface="+mj-ea"/>
              </a:rPr>
              <a:t>는 </a:t>
            </a:r>
            <a:r>
              <a:rPr lang="en-US" altLang="ko-KR" sz="1600" dirty="0">
                <a:latin typeface="+mj-ea"/>
                <a:ea typeface="+mj-ea"/>
              </a:rPr>
              <a:t>(</a:t>
            </a:r>
            <a:r>
              <a:rPr lang="ko-KR" altLang="en-US" sz="1600" dirty="0">
                <a:latin typeface="+mj-ea"/>
                <a:ea typeface="+mj-ea"/>
              </a:rPr>
              <a:t>가</a:t>
            </a:r>
            <a:r>
              <a:rPr lang="en-US" altLang="ko-KR" sz="1600" dirty="0">
                <a:latin typeface="+mj-ea"/>
                <a:ea typeface="+mj-ea"/>
              </a:rPr>
              <a:t>) </a:t>
            </a:r>
            <a:r>
              <a:rPr lang="ko-KR" altLang="en-US" sz="1600" dirty="0" err="1">
                <a:latin typeface="+mj-ea"/>
                <a:ea typeface="+mj-ea"/>
              </a:rPr>
              <a:t>노인인권</a:t>
            </a:r>
            <a:r>
              <a:rPr lang="ko-KR" altLang="en-US" sz="1600" dirty="0">
                <a:latin typeface="+mj-ea"/>
                <a:ea typeface="+mj-ea"/>
              </a:rPr>
              <a:t> 국제조약에 “주요 인권 목록” 안을 받았음</a:t>
            </a:r>
            <a:r>
              <a:rPr lang="en-US" altLang="ko-KR" sz="1600" dirty="0">
                <a:latin typeface="+mj-ea"/>
                <a:ea typeface="+mj-ea"/>
              </a:rPr>
              <a:t>. </a:t>
            </a:r>
            <a:r>
              <a:rPr lang="ko-KR" altLang="en-US" sz="1600" dirty="0">
                <a:latin typeface="+mj-ea"/>
                <a:ea typeface="+mj-ea"/>
              </a:rPr>
              <a:t>아직 합의점이   도출되지 못함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</p:txBody>
      </p:sp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="" xmlns:a16="http://schemas.microsoft.com/office/drawing/2014/main" id="{8DB0BD5E-0DD1-48D0-9F72-04CF92AD7D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25757" r="3052" b="6983"/>
          <a:stretch/>
        </p:blipFill>
        <p:spPr>
          <a:xfrm>
            <a:off x="4611963" y="2327269"/>
            <a:ext cx="3825455" cy="3754876"/>
          </a:xfrm>
          <a:prstGeom prst="rect">
            <a:avLst/>
          </a:prstGeom>
          <a:ln>
            <a:solidFill>
              <a:srgbClr val="CDEB91"/>
            </a:solidFill>
          </a:ln>
        </p:spPr>
      </p:pic>
      <p:sp>
        <p:nvSpPr>
          <p:cNvPr id="7" name="내용 개체 틀 6">
            <a:extLst>
              <a:ext uri="{FF2B5EF4-FFF2-40B4-BE49-F238E27FC236}">
                <a16:creationId xmlns="" xmlns:a16="http://schemas.microsoft.com/office/drawing/2014/main" id="{288AAB2F-CBAF-4F12-A9BB-79DA6C28CAAA}"/>
              </a:ext>
            </a:extLst>
          </p:cNvPr>
          <p:cNvSpPr txBox="1">
            <a:spLocks/>
          </p:cNvSpPr>
          <p:nvPr/>
        </p:nvSpPr>
        <p:spPr>
          <a:xfrm>
            <a:off x="3882359" y="6182215"/>
            <a:ext cx="4294909" cy="21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ko-KR" altLang="en-US" sz="1100" dirty="0">
                <a:latin typeface="+mn-ea"/>
              </a:rPr>
              <a:t>출처 </a:t>
            </a:r>
            <a:r>
              <a:rPr lang="en-US" altLang="ko-KR" sz="1100" dirty="0">
                <a:latin typeface="+mn-ea"/>
              </a:rPr>
              <a:t>: IFA (2019). OEWGA-Resolutions and Background. pp. 7-8, p. 11</a:t>
            </a:r>
            <a:endParaRPr lang="ko-KR" altLang="en-US" sz="1100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382" y="4076689"/>
            <a:ext cx="322022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AutoNum type="arabicPeriod"/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기본원칙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D5271"/>
              </a:solidFill>
            </a:endParaRP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노인을 위한 경제적 </a:t>
            </a: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권한부여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D5271"/>
              </a:solidFill>
            </a:endParaRP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사회적</a:t>
            </a:r>
            <a:r>
              <a:rPr lang="en-US" altLang="ko-KR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, 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시민적 참여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D5271"/>
              </a:solidFill>
            </a:endParaRP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건강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D5271"/>
              </a:solidFill>
            </a:endParaRP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존엄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D5271"/>
              </a:solidFill>
            </a:endParaRP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D5271"/>
                </a:solidFill>
              </a:rPr>
              <a:t>다양성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D5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7300" y="3505200"/>
            <a:ext cx="7131324" cy="3009900"/>
          </a:xfrm>
          <a:effectLst/>
        </p:spPr>
        <p:txBody>
          <a:bodyPr/>
          <a:lstStyle/>
          <a:p>
            <a:pPr marL="1028700" indent="-1028700">
              <a:buAutoNum type="romanUcPeriod" startAt="2"/>
            </a:pPr>
            <a:r>
              <a:rPr lang="ko-KR" altLang="en-US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</a:rPr>
              <a:t>노인인권의</a:t>
            </a:r>
            <a:endParaRPr lang="en-US" altLang="ko-KR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A6DB3B"/>
              </a:solidFill>
            </a:endParaRPr>
          </a:p>
          <a:p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</a:rPr>
              <a:t>세계적 동향과</a:t>
            </a:r>
            <a:endParaRPr lang="en-US" altLang="ko-KR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A6DB3B"/>
              </a:solidFill>
            </a:endParaRPr>
          </a:p>
          <a:p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</a:rPr>
              <a:t>법</a:t>
            </a: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A6DB3B"/>
                </a:solidFill>
              </a:rPr>
              <a:t>제도적 대응방안</a:t>
            </a:r>
            <a:endParaRPr lang="en-US" altLang="ko-KR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A6DB3B"/>
              </a:solidFill>
            </a:endParaRPr>
          </a:p>
          <a:p>
            <a:r>
              <a:rPr lang="en-US" altLang="ko-KR" sz="3200" b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2. </a:t>
            </a:r>
            <a:r>
              <a:rPr lang="ko-KR" altLang="en-US" sz="3200" b="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노인인권의</a:t>
            </a:r>
            <a:r>
              <a:rPr lang="ko-KR" altLang="en-US" sz="3200" b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sz="3200" b="0" spc="0" dirty="0">
                <a:ln>
                  <a:noFill/>
                </a:ln>
                <a:solidFill>
                  <a:schemeClr val="bg1"/>
                </a:solidFill>
              </a:rPr>
              <a:t>법</a:t>
            </a:r>
            <a:r>
              <a:rPr lang="en-US" altLang="ko-KR" sz="3200" b="0" spc="0" dirty="0">
                <a:ln>
                  <a:noFill/>
                </a:ln>
                <a:solidFill>
                  <a:schemeClr val="bg1"/>
                </a:solidFill>
              </a:rPr>
              <a:t>·</a:t>
            </a:r>
            <a:r>
              <a:rPr lang="ko-KR" altLang="en-US" sz="3200" b="0" spc="0" dirty="0">
                <a:ln>
                  <a:noFill/>
                </a:ln>
                <a:solidFill>
                  <a:schemeClr val="bg1"/>
                </a:solidFill>
              </a:rPr>
              <a:t>제도적 대응체계</a:t>
            </a:r>
            <a:endParaRPr lang="ko-KR" altLang="en-US" sz="3200" b="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84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1917005" y="1925663"/>
            <a:ext cx="5313550" cy="63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z="2000" b="1" dirty="0">
                <a:latin typeface="+mn-ea"/>
              </a:rPr>
              <a:t>국가인권위원회와 지역인권사무소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학습목표…"/>
          <p:cNvSpPr txBox="1">
            <a:spLocks/>
          </p:cNvSpPr>
          <p:nvPr/>
        </p:nvSpPr>
        <p:spPr>
          <a:xfrm>
            <a:off x="1917005" y="2706713"/>
            <a:ext cx="5313550" cy="63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z="2000" b="1" dirty="0">
                <a:latin typeface="+mn-ea"/>
              </a:rPr>
              <a:t>지방자치단체의 인권조례 도입 및 시행</a:t>
            </a:r>
            <a:endParaRPr lang="en-US" altLang="ko-KR" sz="2000" dirty="0">
              <a:latin typeface="+mn-ea"/>
            </a:endParaRPr>
          </a:p>
        </p:txBody>
      </p:sp>
      <p:sp>
        <p:nvSpPr>
          <p:cNvPr id="5" name="학습목표…"/>
          <p:cNvSpPr txBox="1">
            <a:spLocks/>
          </p:cNvSpPr>
          <p:nvPr/>
        </p:nvSpPr>
        <p:spPr>
          <a:xfrm>
            <a:off x="1917005" y="3487763"/>
            <a:ext cx="5313550" cy="63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z="2000" b="1" dirty="0" err="1">
                <a:latin typeface="+mn-ea"/>
              </a:rPr>
              <a:t>노인분야</a:t>
            </a:r>
            <a:r>
              <a:rPr lang="ko-KR" altLang="en-US" sz="2000" b="1" dirty="0">
                <a:latin typeface="+mn-ea"/>
              </a:rPr>
              <a:t> 성년후견제도 활성화</a:t>
            </a:r>
            <a:endParaRPr lang="en-US" altLang="ko-KR" sz="2000" dirty="0">
              <a:latin typeface="+mn-ea"/>
            </a:endParaRPr>
          </a:p>
        </p:txBody>
      </p:sp>
      <p:sp>
        <p:nvSpPr>
          <p:cNvPr id="7" name="학습목표…"/>
          <p:cNvSpPr txBox="1">
            <a:spLocks/>
          </p:cNvSpPr>
          <p:nvPr/>
        </p:nvSpPr>
        <p:spPr>
          <a:xfrm>
            <a:off x="1917005" y="4268813"/>
            <a:ext cx="5313550" cy="63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z="2000" b="1" dirty="0">
                <a:latin typeface="+mn-ea"/>
              </a:rPr>
              <a:t>호스피스 완화의료 제도의 정착과 확산</a:t>
            </a:r>
            <a:endParaRPr lang="en-US" altLang="ko-KR" sz="2000" dirty="0">
              <a:latin typeface="+mn-ea"/>
            </a:endParaRPr>
          </a:p>
        </p:txBody>
      </p:sp>
      <p:sp>
        <p:nvSpPr>
          <p:cNvPr id="8" name="학습목표…"/>
          <p:cNvSpPr txBox="1">
            <a:spLocks/>
          </p:cNvSpPr>
          <p:nvPr/>
        </p:nvSpPr>
        <p:spPr>
          <a:xfrm>
            <a:off x="1917005" y="5049863"/>
            <a:ext cx="5313550" cy="63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z="2000" b="1" dirty="0">
                <a:latin typeface="+mn-ea"/>
              </a:rPr>
              <a:t>노인학대 예방 및 대응 역량 강화 필요</a:t>
            </a:r>
            <a:endParaRPr lang="en-US" altLang="ko-KR" sz="2000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F455F9-102D-4B2F-9F6F-B6BAE2D6454F}"/>
              </a:ext>
            </a:extLst>
          </p:cNvPr>
          <p:cNvSpPr txBox="1"/>
          <p:nvPr/>
        </p:nvSpPr>
        <p:spPr>
          <a:xfrm>
            <a:off x="5286812" y="6262529"/>
            <a:ext cx="35931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출처 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: 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국가인권위원회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. (2018). 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노인인권 종합보고서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참고</a:t>
            </a:r>
          </a:p>
        </p:txBody>
      </p:sp>
    </p:spTree>
    <p:extLst>
      <p:ext uri="{BB962C8B-B14F-4D97-AF65-F5344CB8AC3E}">
        <p14:creationId xmlns:p14="http://schemas.microsoft.com/office/powerpoint/2010/main" val="74008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4" name="학습목표…"/>
          <p:cNvSpPr txBox="1">
            <a:spLocks/>
          </p:cNvSpPr>
          <p:nvPr/>
        </p:nvSpPr>
        <p:spPr>
          <a:xfrm>
            <a:off x="886691" y="2338894"/>
            <a:ext cx="2585109" cy="39776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1800" b="1" dirty="0">
                <a:latin typeface="+mn-ea"/>
              </a:rPr>
              <a:t>국가인권위원회는</a:t>
            </a:r>
            <a:r>
              <a:rPr lang="en-US" altLang="ko-KR" sz="1800" b="1" dirty="0">
                <a:latin typeface="+mn-ea"/>
              </a:rPr>
              <a:t>,</a:t>
            </a:r>
            <a:endParaRPr lang="en-US" altLang="ko-KR" sz="1800" b="1" dirty="0"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9B0D13F0-FC86-4DB6-9414-FAD2B2363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00" y="3459668"/>
            <a:ext cx="3604396" cy="2930136"/>
          </a:xfrm>
          <a:prstGeom prst="rect">
            <a:avLst/>
          </a:prstGeom>
        </p:spPr>
      </p:pic>
      <p:sp>
        <p:nvSpPr>
          <p:cNvPr id="13" name="학습목표…"/>
          <p:cNvSpPr txBox="1">
            <a:spLocks/>
          </p:cNvSpPr>
          <p:nvPr/>
        </p:nvSpPr>
        <p:spPr>
          <a:xfrm>
            <a:off x="886691" y="2539802"/>
            <a:ext cx="7507434" cy="122527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685800">
              <a:lnSpc>
                <a:spcPts val="2000"/>
              </a:lnSpc>
              <a:spcBef>
                <a:spcPts val="300"/>
              </a:spcBef>
              <a:buNone/>
              <a:defRPr/>
            </a:pPr>
            <a:r>
              <a:rPr lang="ko-KR" altLang="en-US" sz="1400" dirty="0">
                <a:latin typeface="+mn-ea"/>
              </a:rPr>
              <a:t>인권 관련 정책 개선 업무를 수행함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인권의 보호와 향상을 위하여 필요하다고 인정하는 경우 인권 관련 법령</a:t>
            </a:r>
            <a:r>
              <a:rPr lang="en-US" altLang="ko-KR" sz="1400" dirty="0">
                <a:latin typeface="+mn-ea"/>
              </a:rPr>
              <a:t>·</a:t>
            </a:r>
            <a:r>
              <a:rPr lang="ko-KR" altLang="en-US" sz="1400" dirty="0">
                <a:latin typeface="+mn-ea"/>
              </a:rPr>
              <a:t>정책 관행의 조사</a:t>
            </a:r>
            <a:r>
              <a:rPr lang="en-US" altLang="ko-KR" sz="1400" dirty="0">
                <a:latin typeface="+mn-ea"/>
              </a:rPr>
              <a:t>·</a:t>
            </a:r>
            <a:r>
              <a:rPr lang="ko-KR" altLang="en-US" sz="1400" dirty="0">
                <a:latin typeface="+mn-ea"/>
              </a:rPr>
              <a:t>연구 및 개선의 권고 또는 의견을 표명하며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국제인권조약 가입과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조약의 이행에 관한 권고와 의견을 표명함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/>
          </a:p>
        </p:txBody>
      </p:sp>
      <p:sp>
        <p:nvSpPr>
          <p:cNvPr id="14" name="학습목표…"/>
          <p:cNvSpPr txBox="1">
            <a:spLocks/>
          </p:cNvSpPr>
          <p:nvPr/>
        </p:nvSpPr>
        <p:spPr>
          <a:xfrm>
            <a:off x="886691" y="3997441"/>
            <a:ext cx="2585109" cy="39776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1800" b="1" dirty="0">
                <a:latin typeface="+mn-ea"/>
              </a:rPr>
              <a:t>각 지역인권사무소는</a:t>
            </a:r>
            <a:r>
              <a:rPr lang="en-US" altLang="ko-KR" sz="1800" b="1" dirty="0">
                <a:latin typeface="+mn-ea"/>
              </a:rPr>
              <a:t>,</a:t>
            </a:r>
            <a:endParaRPr lang="en-US" altLang="ko-KR" sz="1800" b="1" dirty="0"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  <p:sp>
        <p:nvSpPr>
          <p:cNvPr id="15" name="학습목표…"/>
          <p:cNvSpPr txBox="1">
            <a:spLocks/>
          </p:cNvSpPr>
          <p:nvPr/>
        </p:nvSpPr>
        <p:spPr>
          <a:xfrm>
            <a:off x="886691" y="4406974"/>
            <a:ext cx="3671454" cy="1550481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685800">
              <a:lnSpc>
                <a:spcPts val="2000"/>
              </a:lnSpc>
              <a:spcBef>
                <a:spcPts val="300"/>
              </a:spcBef>
              <a:buNone/>
              <a:defRPr/>
            </a:pPr>
            <a:r>
              <a:rPr lang="ko-KR" altLang="en-US" sz="1400" dirty="0">
                <a:latin typeface="+mn-ea"/>
              </a:rPr>
              <a:t>국가인권위원회가 추진하는 </a:t>
            </a:r>
            <a:r>
              <a:rPr lang="en-US" altLang="ko-KR" sz="1400" dirty="0">
                <a:latin typeface="+mn-ea"/>
              </a:rPr>
              <a:t>&lt;</a:t>
            </a:r>
            <a:r>
              <a:rPr lang="ko-KR" altLang="en-US" sz="1400" dirty="0">
                <a:latin typeface="+mn-ea"/>
              </a:rPr>
              <a:t>인권증진행동계획</a:t>
            </a:r>
            <a:r>
              <a:rPr lang="en-US" altLang="ko-KR" sz="1400" dirty="0">
                <a:latin typeface="+mn-ea"/>
              </a:rPr>
              <a:t>&gt;</a:t>
            </a:r>
            <a:r>
              <a:rPr lang="ko-KR" altLang="en-US" sz="1400" dirty="0">
                <a:latin typeface="+mn-ea"/>
              </a:rPr>
              <a:t>의 각종 사업이 지역주민에게 스며들 수 있도록 실천해 나아가고</a:t>
            </a:r>
            <a:r>
              <a:rPr lang="en-US" altLang="ko-KR" sz="1400" dirty="0">
                <a:latin typeface="+mn-ea"/>
              </a:rPr>
              <a:t>,  </a:t>
            </a:r>
            <a:r>
              <a:rPr lang="ko-KR" altLang="en-US" sz="1400" dirty="0">
                <a:latin typeface="+mn-ea"/>
              </a:rPr>
              <a:t>또한 지역주민의 인권 보호와  증진을 위한 다양한 사업 수행으로 인권존중 중심의 아름다운 도시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지역사회를 만들기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위해 노력하고 있음</a:t>
            </a:r>
            <a:r>
              <a:rPr lang="en-US" altLang="ko-KR" sz="1400" dirty="0">
                <a:latin typeface="+mn-ea"/>
              </a:rPr>
              <a:t>.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1)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국가인권위원회와 지역인권사무소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66" y="1984041"/>
            <a:ext cx="1845870" cy="6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63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13" name="학습목표…"/>
          <p:cNvSpPr txBox="1">
            <a:spLocks/>
          </p:cNvSpPr>
          <p:nvPr/>
        </p:nvSpPr>
        <p:spPr>
          <a:xfrm>
            <a:off x="512106" y="2383649"/>
            <a:ext cx="7869893" cy="93534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738" marR="127000" indent="0" algn="just" fontAlgn="base">
              <a:lnSpc>
                <a:spcPct val="120000"/>
              </a:lnSpc>
              <a:buNone/>
            </a:pPr>
            <a:r>
              <a:rPr lang="ko-KR" altLang="en-US" sz="1800" dirty="0">
                <a:latin typeface="+mn-ea"/>
              </a:rPr>
              <a:t>인권침해로 판단되는 사안에 대해 인권위가 검토 후  관계 기관에 정책과 관행의 개선 또는 시정을 권고하거나 의견을 표명하게 하는 제도</a:t>
            </a:r>
            <a:r>
              <a:rPr lang="en-US" altLang="ko-KR" sz="1800" dirty="0">
                <a:latin typeface="+mn-ea"/>
              </a:rPr>
              <a:t> 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779247" y="3486150"/>
            <a:ext cx="7738786" cy="1276350"/>
            <a:chOff x="779247" y="3810000"/>
            <a:chExt cx="7738786" cy="1276350"/>
          </a:xfrm>
          <a:solidFill>
            <a:srgbClr val="FFC000"/>
          </a:solidFill>
        </p:grpSpPr>
        <p:grpSp>
          <p:nvGrpSpPr>
            <p:cNvPr id="7" name="그룹 6"/>
            <p:cNvGrpSpPr/>
            <p:nvPr/>
          </p:nvGrpSpPr>
          <p:grpSpPr>
            <a:xfrm>
              <a:off x="779247" y="3810000"/>
              <a:ext cx="1581150" cy="1276350"/>
              <a:chOff x="836397" y="3905250"/>
              <a:chExt cx="1581150" cy="1276350"/>
            </a:xfrm>
            <a:grpFill/>
          </p:grpSpPr>
          <p:sp>
            <p:nvSpPr>
              <p:cNvPr id="3" name="타원 2"/>
              <p:cNvSpPr/>
              <p:nvPr/>
            </p:nvSpPr>
            <p:spPr>
              <a:xfrm>
                <a:off x="836397" y="3905250"/>
                <a:ext cx="1276350" cy="12763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pc="-120" dirty="0" err="1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인권상담</a:t>
                </a:r>
                <a:endParaRPr lang="ko-KR" altLang="en-US" sz="1400" b="1" spc="-12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오른쪽 화살표 4"/>
              <p:cNvSpPr/>
              <p:nvPr/>
            </p:nvSpPr>
            <p:spPr>
              <a:xfrm>
                <a:off x="1941297" y="4295775"/>
                <a:ext cx="476250" cy="4953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spc="-120">
                  <a:ln>
                    <a:solidFill>
                      <a:schemeClr val="tx1">
                        <a:alpha val="0"/>
                      </a:schemeClr>
                    </a:solidFill>
                  </a:ln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2394856" y="3810000"/>
              <a:ext cx="1581150" cy="1276350"/>
              <a:chOff x="836397" y="3905250"/>
              <a:chExt cx="1581150" cy="1276350"/>
            </a:xfrm>
            <a:grpFill/>
          </p:grpSpPr>
          <p:sp>
            <p:nvSpPr>
              <p:cNvPr id="17" name="타원 16"/>
              <p:cNvSpPr/>
              <p:nvPr/>
            </p:nvSpPr>
            <p:spPr>
              <a:xfrm>
                <a:off x="836397" y="3905250"/>
                <a:ext cx="1276350" cy="12763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pc="-120" dirty="0" err="1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진정접수</a:t>
                </a:r>
                <a:endParaRPr lang="ko-KR" altLang="en-US" sz="1400" b="1" spc="-12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오른쪽 화살표 17"/>
              <p:cNvSpPr/>
              <p:nvPr/>
            </p:nvSpPr>
            <p:spPr>
              <a:xfrm>
                <a:off x="1941297" y="4295775"/>
                <a:ext cx="476250" cy="4953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spc="-120">
                  <a:ln>
                    <a:solidFill>
                      <a:schemeClr val="tx1">
                        <a:alpha val="0"/>
                      </a:schemeClr>
                    </a:solidFill>
                  </a:ln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4010465" y="3810000"/>
              <a:ext cx="1581150" cy="1276350"/>
              <a:chOff x="836397" y="3905250"/>
              <a:chExt cx="1581150" cy="1276350"/>
            </a:xfrm>
            <a:grpFill/>
          </p:grpSpPr>
          <p:sp>
            <p:nvSpPr>
              <p:cNvPr id="20" name="타원 19"/>
              <p:cNvSpPr/>
              <p:nvPr/>
            </p:nvSpPr>
            <p:spPr>
              <a:xfrm>
                <a:off x="836397" y="3905250"/>
                <a:ext cx="1276350" cy="12763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pc="-12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사건조사</a:t>
                </a:r>
              </a:p>
            </p:txBody>
          </p:sp>
          <p:sp>
            <p:nvSpPr>
              <p:cNvPr id="21" name="오른쪽 화살표 20"/>
              <p:cNvSpPr/>
              <p:nvPr/>
            </p:nvSpPr>
            <p:spPr>
              <a:xfrm>
                <a:off x="1941297" y="4295775"/>
                <a:ext cx="476250" cy="4953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spc="-120">
                  <a:ln>
                    <a:solidFill>
                      <a:schemeClr val="tx1">
                        <a:alpha val="0"/>
                      </a:schemeClr>
                    </a:solidFill>
                  </a:ln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5626074" y="3810000"/>
              <a:ext cx="1581150" cy="1276350"/>
              <a:chOff x="836397" y="3905250"/>
              <a:chExt cx="1581150" cy="1276350"/>
            </a:xfrm>
            <a:grpFill/>
          </p:grpSpPr>
          <p:sp>
            <p:nvSpPr>
              <p:cNvPr id="23" name="타원 22"/>
              <p:cNvSpPr/>
              <p:nvPr/>
            </p:nvSpPr>
            <p:spPr>
              <a:xfrm>
                <a:off x="836397" y="3905250"/>
                <a:ext cx="1276350" cy="12763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pc="-12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위원회</a:t>
                </a:r>
                <a:endParaRPr lang="en-US" altLang="ko-KR" sz="1400" b="1" spc="-12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b="1" spc="-12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의결</a:t>
                </a:r>
              </a:p>
            </p:txBody>
          </p:sp>
          <p:sp>
            <p:nvSpPr>
              <p:cNvPr id="24" name="오른쪽 화살표 23"/>
              <p:cNvSpPr/>
              <p:nvPr/>
            </p:nvSpPr>
            <p:spPr>
              <a:xfrm>
                <a:off x="1941297" y="4295775"/>
                <a:ext cx="476250" cy="4953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spc="-120">
                  <a:ln>
                    <a:solidFill>
                      <a:schemeClr val="tx1">
                        <a:alpha val="0"/>
                      </a:schemeClr>
                    </a:solidFill>
                  </a:ln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7241683" y="3810000"/>
              <a:ext cx="1276350" cy="1276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2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당사자</a:t>
              </a:r>
              <a:endParaRPr lang="en-US" altLang="ko-KR" sz="14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b="1" spc="-12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통보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4010465" y="4851059"/>
            <a:ext cx="1276350" cy="299132"/>
          </a:xfrm>
          <a:prstGeom prst="rect">
            <a:avLst/>
          </a:prstGeom>
          <a:solidFill>
            <a:srgbClr val="FFFAB7"/>
          </a:solidFill>
          <a:ln>
            <a:solidFill>
              <a:srgbClr val="A6D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20" dirty="0">
                <a:ln>
                  <a:solidFill>
                    <a:srgbClr val="A6DB3B">
                      <a:alpha val="0"/>
                    </a:srgbClr>
                  </a:solidFill>
                </a:ln>
                <a:solidFill>
                  <a:schemeClr val="tx1"/>
                </a:solidFill>
              </a:rPr>
              <a:t>조정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626074" y="4851059"/>
            <a:ext cx="1276350" cy="299132"/>
          </a:xfrm>
          <a:prstGeom prst="rect">
            <a:avLst/>
          </a:prstGeom>
          <a:solidFill>
            <a:srgbClr val="FFFAB7"/>
          </a:solidFill>
          <a:ln>
            <a:solidFill>
              <a:srgbClr val="A6D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20" dirty="0">
                <a:ln>
                  <a:solidFill>
                    <a:srgbClr val="A6DB3B">
                      <a:alpha val="0"/>
                    </a:srgbClr>
                  </a:solidFill>
                </a:ln>
                <a:solidFill>
                  <a:schemeClr val="tx1"/>
                </a:solidFill>
              </a:rPr>
              <a:t>권고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626074" y="5198198"/>
            <a:ext cx="1276350" cy="299132"/>
          </a:xfrm>
          <a:prstGeom prst="rect">
            <a:avLst/>
          </a:prstGeom>
          <a:solidFill>
            <a:srgbClr val="FFFAB7"/>
          </a:solidFill>
          <a:ln>
            <a:solidFill>
              <a:srgbClr val="A6D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20" dirty="0">
                <a:ln>
                  <a:solidFill>
                    <a:srgbClr val="A6DB3B">
                      <a:alpha val="0"/>
                    </a:srgbClr>
                  </a:solidFill>
                </a:ln>
                <a:solidFill>
                  <a:schemeClr val="tx1"/>
                </a:solidFill>
              </a:rPr>
              <a:t>기각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626074" y="5545337"/>
            <a:ext cx="1276350" cy="299132"/>
          </a:xfrm>
          <a:prstGeom prst="rect">
            <a:avLst/>
          </a:prstGeom>
          <a:solidFill>
            <a:srgbClr val="FFFAB7"/>
          </a:solidFill>
          <a:ln>
            <a:solidFill>
              <a:srgbClr val="A6D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20" dirty="0">
                <a:ln>
                  <a:solidFill>
                    <a:srgbClr val="A6DB3B">
                      <a:alpha val="0"/>
                    </a:srgbClr>
                  </a:solidFill>
                </a:ln>
                <a:solidFill>
                  <a:schemeClr val="tx1"/>
                </a:solidFill>
              </a:rPr>
              <a:t>각하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E5A43594-2A30-456C-B07A-3BD2EAA9EA74}"/>
              </a:ext>
            </a:extLst>
          </p:cNvPr>
          <p:cNvSpPr/>
          <p:nvPr/>
        </p:nvSpPr>
        <p:spPr>
          <a:xfrm>
            <a:off x="737682" y="6088612"/>
            <a:ext cx="2120772" cy="278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출처 </a:t>
            </a:r>
            <a:r>
              <a:rPr lang="en-US" altLang="ko-KR" sz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</a:t>
            </a:r>
            <a:r>
              <a:rPr lang="ko-KR" altLang="en-US" sz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국가인권위원회 홈페이지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국가인권위원회의 진정제도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01195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29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학습목표…"/>
          <p:cNvSpPr txBox="1">
            <a:spLocks/>
          </p:cNvSpPr>
          <p:nvPr/>
        </p:nvSpPr>
        <p:spPr>
          <a:xfrm>
            <a:off x="836397" y="2065931"/>
            <a:ext cx="2585109" cy="39776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800" b="1" dirty="0">
                <a:latin typeface="+mj-ea"/>
                <a:ea typeface="+mj-ea"/>
                <a:cs typeface="Malgun Gothic Semilight" panose="020B0502040204020203" pitchFamily="50" charset="-127"/>
              </a:rPr>
              <a:t>목적</a:t>
            </a:r>
            <a:endParaRPr lang="en-US" altLang="ko-KR" sz="1800" b="1" dirty="0"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  <p:sp>
        <p:nvSpPr>
          <p:cNvPr id="13" name="학습목표…"/>
          <p:cNvSpPr txBox="1">
            <a:spLocks/>
          </p:cNvSpPr>
          <p:nvPr/>
        </p:nvSpPr>
        <p:spPr>
          <a:xfrm>
            <a:off x="836396" y="2479184"/>
            <a:ext cx="7469403" cy="122527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2" indent="-285750" defTabSz="360000">
              <a:lnSpc>
                <a:spcPct val="120000"/>
              </a:lnSpc>
              <a:spcBef>
                <a:spcPts val="300"/>
              </a:spcBef>
              <a:tabLst>
                <a:tab pos="216000" algn="l"/>
              </a:tabLst>
              <a:defRPr/>
            </a:pPr>
            <a:r>
              <a:rPr lang="ko-KR" altLang="en-US" sz="1600" b="1" dirty="0">
                <a:latin typeface="+mj-ea"/>
                <a:ea typeface="+mj-ea"/>
              </a:rPr>
              <a:t>지역에서 인권보장체제 확립</a:t>
            </a:r>
            <a:endParaRPr lang="en-US" altLang="ko-KR" sz="1600" b="1" dirty="0">
              <a:latin typeface="+mj-ea"/>
              <a:ea typeface="+mj-ea"/>
            </a:endParaRPr>
          </a:p>
          <a:p>
            <a:pPr marL="460375" lvl="2" indent="-285750" defTabSz="360000">
              <a:lnSpc>
                <a:spcPct val="120000"/>
              </a:lnSpc>
              <a:spcBef>
                <a:spcPts val="300"/>
              </a:spcBef>
              <a:tabLst>
                <a:tab pos="216000" algn="l"/>
              </a:tabLst>
              <a:defRPr/>
            </a:pPr>
            <a:r>
              <a:rPr lang="ko-KR" altLang="en-US" sz="1600" dirty="0">
                <a:latin typeface="+mj-ea"/>
                <a:ea typeface="+mj-ea"/>
              </a:rPr>
              <a:t>건강한 </a:t>
            </a:r>
            <a:r>
              <a:rPr lang="ko-KR" altLang="en-US" sz="1600" dirty="0" err="1">
                <a:latin typeface="+mj-ea"/>
                <a:ea typeface="+mj-ea"/>
              </a:rPr>
              <a:t>시민주체</a:t>
            </a:r>
            <a:r>
              <a:rPr lang="ko-KR" altLang="en-US" sz="1600" dirty="0">
                <a:latin typeface="+mj-ea"/>
                <a:ea typeface="+mj-ea"/>
              </a:rPr>
              <a:t> 사회 복원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 err="1">
                <a:latin typeface="+mj-ea"/>
                <a:ea typeface="+mj-ea"/>
              </a:rPr>
              <a:t>주민주체의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자력화를</a:t>
            </a:r>
            <a:r>
              <a:rPr lang="ko-KR" altLang="en-US" sz="1600" dirty="0">
                <a:latin typeface="+mj-ea"/>
                <a:ea typeface="+mj-ea"/>
              </a:rPr>
              <a:t> 통한 시민성 회복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나아가     사회적 연대와 도덕성에 기반한 인권 중심의 </a:t>
            </a:r>
            <a:r>
              <a:rPr lang="ko-KR" altLang="en-US" sz="1600" dirty="0" err="1">
                <a:latin typeface="+mj-ea"/>
                <a:ea typeface="+mj-ea"/>
              </a:rPr>
              <a:t>가치공동체</a:t>
            </a:r>
            <a:r>
              <a:rPr lang="ko-KR" altLang="en-US" sz="1600" dirty="0">
                <a:latin typeface="+mj-ea"/>
                <a:ea typeface="+mj-ea"/>
              </a:rPr>
              <a:t> 실현 도모</a:t>
            </a:r>
            <a:endParaRPr lang="en-US" altLang="ko-KR" sz="1600" dirty="0">
              <a:latin typeface="+mj-ea"/>
              <a:ea typeface="+mj-ea"/>
            </a:endParaRPr>
          </a:p>
          <a:p>
            <a:pPr marL="460375" lvl="2" indent="-285750" defTabSz="360000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tabLst>
                <a:tab pos="216000" algn="l"/>
              </a:tabLst>
              <a:defRPr/>
            </a:pPr>
            <a:r>
              <a:rPr lang="ko-KR" altLang="en-US" sz="1600" dirty="0">
                <a:latin typeface="+mj-ea"/>
                <a:ea typeface="+mj-ea"/>
              </a:rPr>
              <a:t>‘사회적 </a:t>
            </a:r>
            <a:r>
              <a:rPr lang="ko-KR" altLang="en-US" sz="1600" dirty="0" err="1">
                <a:latin typeface="+mj-ea"/>
                <a:ea typeface="+mj-ea"/>
              </a:rPr>
              <a:t>시민’의</a:t>
            </a:r>
            <a:r>
              <a:rPr lang="ko-KR" altLang="en-US" sz="1600" dirty="0">
                <a:latin typeface="+mj-ea"/>
                <a:ea typeface="+mj-ea"/>
              </a:rPr>
              <a:t> 회복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‘인권에 기반한 사회 복원’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목표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</a:p>
        </p:txBody>
      </p:sp>
      <p:sp>
        <p:nvSpPr>
          <p:cNvPr id="10" name="학습목표…"/>
          <p:cNvSpPr txBox="1">
            <a:spLocks/>
          </p:cNvSpPr>
          <p:nvPr/>
        </p:nvSpPr>
        <p:spPr>
          <a:xfrm>
            <a:off x="836397" y="3819812"/>
            <a:ext cx="2585109" cy="39776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800" b="1" dirty="0">
                <a:latin typeface="+mj-ea"/>
                <a:ea typeface="+mj-ea"/>
                <a:cs typeface="Malgun Gothic Semilight" panose="020B0502040204020203" pitchFamily="50" charset="-127"/>
              </a:rPr>
              <a:t>의의</a:t>
            </a:r>
            <a:endParaRPr lang="en-US" altLang="ko-KR" sz="1800" b="1" dirty="0"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  <p:sp>
        <p:nvSpPr>
          <p:cNvPr id="16" name="학습목표…"/>
          <p:cNvSpPr txBox="1">
            <a:spLocks/>
          </p:cNvSpPr>
          <p:nvPr/>
        </p:nvSpPr>
        <p:spPr>
          <a:xfrm>
            <a:off x="836396" y="4233065"/>
            <a:ext cx="7469403" cy="122527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2" indent="-285750">
              <a:lnSpc>
                <a:spcPct val="120000"/>
              </a:lnSpc>
              <a:spcBef>
                <a:spcPts val="100"/>
              </a:spcBef>
              <a:defRPr/>
            </a:pPr>
            <a:r>
              <a:rPr lang="ko-KR" altLang="en-US" sz="1600" dirty="0">
                <a:latin typeface="+mj-ea"/>
                <a:ea typeface="+mj-ea"/>
              </a:rPr>
              <a:t>중앙 차원에서 </a:t>
            </a:r>
            <a:r>
              <a:rPr lang="ko-KR" altLang="en-US" sz="1600" dirty="0" err="1">
                <a:latin typeface="+mj-ea"/>
                <a:ea typeface="+mj-ea"/>
              </a:rPr>
              <a:t>안정화되기</a:t>
            </a:r>
            <a:r>
              <a:rPr lang="ko-KR" altLang="en-US" sz="1600" dirty="0">
                <a:latin typeface="+mj-ea"/>
                <a:ea typeface="+mj-ea"/>
              </a:rPr>
              <a:t> 어려운</a:t>
            </a:r>
            <a:r>
              <a:rPr lang="en-US" altLang="ko-KR" sz="1600" dirty="0">
                <a:latin typeface="+mj-ea"/>
                <a:ea typeface="+mj-ea"/>
              </a:rPr>
              <a:t>(</a:t>
            </a:r>
            <a:r>
              <a:rPr lang="ko-KR" altLang="en-US" sz="1600" dirty="0">
                <a:latin typeface="+mj-ea"/>
                <a:ea typeface="+mj-ea"/>
              </a:rPr>
              <a:t>지속가능성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접근성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실효성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 err="1">
                <a:latin typeface="+mj-ea"/>
                <a:ea typeface="+mj-ea"/>
              </a:rPr>
              <a:t>효과성</a:t>
            </a:r>
            <a:r>
              <a:rPr lang="ko-KR" altLang="en-US" sz="1600" dirty="0">
                <a:latin typeface="+mj-ea"/>
                <a:ea typeface="+mj-ea"/>
              </a:rPr>
              <a:t> 등의 측면에서</a:t>
            </a:r>
            <a:r>
              <a:rPr lang="en-US" altLang="ko-KR" sz="1600" dirty="0">
                <a:latin typeface="+mj-ea"/>
                <a:ea typeface="+mj-ea"/>
              </a:rPr>
              <a:t>) </a:t>
            </a:r>
            <a:r>
              <a:rPr lang="ko-KR" altLang="en-US" sz="1600" dirty="0">
                <a:latin typeface="+mj-ea"/>
                <a:ea typeface="+mj-ea"/>
              </a:rPr>
              <a:t>인권의 공백을 메울 수 있도록 각 지역 차원의 인권보장체제 구축</a:t>
            </a:r>
            <a:endParaRPr lang="en-US" altLang="ko-KR" sz="1600" dirty="0">
              <a:latin typeface="+mj-ea"/>
              <a:ea typeface="+mj-ea"/>
            </a:endParaRPr>
          </a:p>
          <a:p>
            <a:pPr marL="460375" lvl="2" indent="-285750">
              <a:lnSpc>
                <a:spcPct val="120000"/>
              </a:lnSpc>
              <a:spcBef>
                <a:spcPts val="100"/>
              </a:spcBef>
              <a:defRPr/>
            </a:pPr>
            <a:r>
              <a:rPr lang="ko-KR" altLang="en-US" sz="1600" dirty="0">
                <a:latin typeface="+mj-ea"/>
                <a:ea typeface="+mj-ea"/>
              </a:rPr>
              <a:t>주민참여구조 인권거버넌스 창출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도시</a:t>
            </a:r>
            <a:r>
              <a:rPr lang="en-US" altLang="ko-KR" sz="1600" dirty="0">
                <a:latin typeface="+mj-ea"/>
                <a:ea typeface="+mj-ea"/>
              </a:rPr>
              <a:t>-</a:t>
            </a:r>
            <a:r>
              <a:rPr lang="ko-KR" altLang="en-US" sz="1600" dirty="0">
                <a:latin typeface="+mj-ea"/>
                <a:ea typeface="+mj-ea"/>
              </a:rPr>
              <a:t>도시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지역</a:t>
            </a:r>
            <a:r>
              <a:rPr lang="en-US" altLang="ko-KR" sz="1600" dirty="0">
                <a:latin typeface="+mj-ea"/>
                <a:ea typeface="+mj-ea"/>
              </a:rPr>
              <a:t>-</a:t>
            </a:r>
            <a:r>
              <a:rPr lang="ko-KR" altLang="en-US" sz="1600" dirty="0">
                <a:latin typeface="+mj-ea"/>
                <a:ea typeface="+mj-ea"/>
              </a:rPr>
              <a:t>지역의 수평적 네트워킹 실현</a:t>
            </a:r>
            <a:endParaRPr lang="en-US" altLang="ko-KR" sz="1600" dirty="0">
              <a:latin typeface="+mj-ea"/>
              <a:ea typeface="+mj-ea"/>
            </a:endParaRPr>
          </a:p>
          <a:p>
            <a:pPr marL="460375" lvl="2" indent="-285750">
              <a:lnSpc>
                <a:spcPct val="120000"/>
              </a:lnSpc>
              <a:spcBef>
                <a:spcPts val="100"/>
              </a:spcBef>
              <a:defRPr/>
            </a:pPr>
            <a:r>
              <a:rPr lang="en-US" altLang="ko-KR" sz="1600" dirty="0">
                <a:latin typeface="+mj-ea"/>
                <a:ea typeface="+mj-ea"/>
              </a:rPr>
              <a:t>2019</a:t>
            </a:r>
            <a:r>
              <a:rPr lang="ko-KR" altLang="en-US" sz="1600" dirty="0">
                <a:latin typeface="+mj-ea"/>
                <a:ea typeface="+mj-ea"/>
              </a:rPr>
              <a:t>년 </a:t>
            </a:r>
            <a:r>
              <a:rPr lang="en-US" altLang="ko-KR" sz="1600" dirty="0">
                <a:latin typeface="+mj-ea"/>
                <a:ea typeface="+mj-ea"/>
              </a:rPr>
              <a:t>12</a:t>
            </a:r>
            <a:r>
              <a:rPr lang="ko-KR" altLang="en-US" sz="1600" dirty="0">
                <a:latin typeface="+mj-ea"/>
                <a:ea typeface="+mj-ea"/>
              </a:rPr>
              <a:t>월 전국 </a:t>
            </a:r>
            <a:r>
              <a:rPr lang="en-US" altLang="ko-KR" sz="1600" dirty="0">
                <a:latin typeface="+mj-ea"/>
                <a:ea typeface="+mj-ea"/>
              </a:rPr>
              <a:t>243</a:t>
            </a:r>
            <a:r>
              <a:rPr lang="ko-KR" altLang="en-US" sz="1600" dirty="0">
                <a:latin typeface="+mj-ea"/>
                <a:ea typeface="+mj-ea"/>
              </a:rPr>
              <a:t>개 지자체 중 인권조례 도입 </a:t>
            </a:r>
            <a:r>
              <a:rPr lang="en-US" altLang="ko-KR" sz="1600" dirty="0">
                <a:latin typeface="+mj-ea"/>
                <a:ea typeface="+mj-ea"/>
              </a:rPr>
              <a:t>113</a:t>
            </a:r>
            <a:r>
              <a:rPr lang="ko-KR" altLang="en-US" sz="1600" dirty="0">
                <a:latin typeface="+mj-ea"/>
                <a:ea typeface="+mj-ea"/>
              </a:rPr>
              <a:t>곳</a:t>
            </a:r>
            <a:r>
              <a:rPr lang="en-US" altLang="ko-KR" sz="1600" dirty="0">
                <a:latin typeface="+mj-ea"/>
                <a:ea typeface="+mj-ea"/>
              </a:rPr>
              <a:t>(46.5%)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66850" y="5583382"/>
            <a:ext cx="6286500" cy="968507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학습목표…"/>
          <p:cNvSpPr txBox="1">
            <a:spLocks/>
          </p:cNvSpPr>
          <p:nvPr/>
        </p:nvSpPr>
        <p:spPr>
          <a:xfrm>
            <a:off x="1696329" y="5820619"/>
            <a:ext cx="1750769" cy="516229"/>
          </a:xfrm>
          <a:prstGeom prst="rect">
            <a:avLst/>
          </a:prstGeom>
          <a:noFill/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>
                <a:solidFill>
                  <a:schemeClr val="bg1"/>
                </a:solidFill>
                <a:latin typeface="+mj-ea"/>
                <a:ea typeface="+mj-ea"/>
                <a:cs typeface="Helvetica"/>
                <a:sym typeface="Helvetica"/>
              </a:rPr>
              <a:t>인권기본조례</a:t>
            </a:r>
            <a:endParaRPr lang="en-US" altLang="ko-KR" sz="2000" dirty="0">
              <a:solidFill>
                <a:schemeClr val="bg1"/>
              </a:solidFill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  <p:sp>
        <p:nvSpPr>
          <p:cNvPr id="18" name="학습목표…"/>
          <p:cNvSpPr txBox="1">
            <a:spLocks/>
          </p:cNvSpPr>
          <p:nvPr/>
        </p:nvSpPr>
        <p:spPr>
          <a:xfrm>
            <a:off x="3557852" y="5652904"/>
            <a:ext cx="4415437" cy="84356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defRPr/>
            </a:pPr>
            <a:r>
              <a:rPr lang="ko-KR" altLang="en-US" sz="1400" b="1" dirty="0" err="1">
                <a:ln>
                  <a:noFill/>
                </a:ln>
                <a:solidFill>
                  <a:schemeClr val="bg1"/>
                </a:solidFill>
                <a:latin typeface="+mj-ea"/>
                <a:ea typeface="+mj-ea"/>
              </a:rPr>
              <a:t>지자체장의</a:t>
            </a:r>
            <a:r>
              <a:rPr lang="ko-KR" altLang="en-US" sz="1400" b="1" dirty="0">
                <a:ln>
                  <a:noFill/>
                </a:ln>
                <a:solidFill>
                  <a:schemeClr val="bg1"/>
                </a:solidFill>
                <a:latin typeface="+mj-ea"/>
                <a:ea typeface="+mj-ea"/>
              </a:rPr>
              <a:t> 인권 보장 의무  </a:t>
            </a:r>
            <a:endParaRPr lang="en-US" altLang="ko-KR" sz="1400" b="1" dirty="0">
              <a:ln>
                <a:noFill/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ts val="1800"/>
              </a:lnSpc>
              <a:spcBef>
                <a:spcPts val="300"/>
              </a:spcBef>
              <a:defRPr/>
            </a:pPr>
            <a:r>
              <a:rPr lang="ko-KR" altLang="en-US" sz="1400" b="1" dirty="0">
                <a:ln>
                  <a:noFill/>
                </a:ln>
                <a:solidFill>
                  <a:schemeClr val="bg1"/>
                </a:solidFill>
                <a:latin typeface="+mj-ea"/>
                <a:ea typeface="+mj-ea"/>
              </a:rPr>
              <a:t>차별 금지 </a:t>
            </a:r>
            <a:endParaRPr lang="en-US" altLang="ko-KR" sz="1400" b="1" dirty="0">
              <a:ln>
                <a:noFill/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ts val="1800"/>
              </a:lnSpc>
              <a:spcBef>
                <a:spcPts val="300"/>
              </a:spcBef>
              <a:defRPr/>
            </a:pPr>
            <a:r>
              <a:rPr lang="ko-KR" altLang="en-US" sz="1400" b="1" dirty="0">
                <a:ln>
                  <a:noFill/>
                </a:ln>
                <a:solidFill>
                  <a:schemeClr val="bg1"/>
                </a:solidFill>
                <a:latin typeface="+mj-ea"/>
                <a:ea typeface="+mj-ea"/>
              </a:rPr>
              <a:t>인권 증진을 위한 각종 기구 운영 등</a:t>
            </a:r>
            <a:endParaRPr lang="en-US" altLang="ko-KR" sz="1400" b="1" dirty="0">
              <a:ln>
                <a:noFill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2)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지방자치단체의 인권조례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713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solidFill>
                  <a:schemeClr val="bg1"/>
                </a:solidFill>
              </a:rPr>
              <a:pPr/>
              <a:t>3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학습목표…"/>
          <p:cNvSpPr txBox="1">
            <a:spLocks/>
          </p:cNvSpPr>
          <p:nvPr/>
        </p:nvSpPr>
        <p:spPr>
          <a:xfrm>
            <a:off x="783637" y="2301912"/>
            <a:ext cx="7737079" cy="418778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학습내용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Helvetica"/>
              <a:sym typeface="Helvetic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AutoNum type="romanUcPeriod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 err="1">
                <a:latin typeface="+mj-ea"/>
                <a:ea typeface="+mj-ea"/>
                <a:cs typeface="Helvetica"/>
                <a:sym typeface="Helvetica"/>
              </a:rPr>
              <a:t>노인인권의</a:t>
            </a: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 이해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AutoNum type="arabicPeriod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 err="1">
                <a:latin typeface="+mj-ea"/>
                <a:ea typeface="+mj-ea"/>
                <a:cs typeface="Helvetica"/>
                <a:sym typeface="Helvetica"/>
              </a:rPr>
              <a:t>노인인권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, 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왜 중요한가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?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AutoNum type="arabicPeriod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 smtClean="0">
                <a:latin typeface="+mj-ea"/>
                <a:ea typeface="+mj-ea"/>
                <a:cs typeface="Helvetica"/>
                <a:sym typeface="Helvetica"/>
              </a:rPr>
              <a:t>노인인권의 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원리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AutoNum type="arabicPeriod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 err="1">
                <a:latin typeface="+mj-ea"/>
                <a:ea typeface="+mj-ea"/>
                <a:cs typeface="Helvetica"/>
                <a:sym typeface="Helvetica"/>
              </a:rPr>
              <a:t>연령주의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 관점에서 본 </a:t>
            </a:r>
            <a:r>
              <a:rPr lang="ko-KR" altLang="en-US" sz="1600" dirty="0" err="1">
                <a:latin typeface="+mj-ea"/>
                <a:ea typeface="+mj-ea"/>
                <a:cs typeface="Helvetica"/>
                <a:sym typeface="Helvetica"/>
              </a:rPr>
              <a:t>노인인권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 현황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SzPct val="100000"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AutoNum type="romanUcPeriod" startAt="2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 err="1">
                <a:latin typeface="+mj-ea"/>
                <a:ea typeface="+mj-ea"/>
                <a:cs typeface="Helvetica"/>
                <a:sym typeface="Helvetica"/>
              </a:rPr>
              <a:t>노인인권의</a:t>
            </a:r>
            <a:r>
              <a:rPr lang="ko-KR" altLang="en-US" sz="2000" b="1" dirty="0">
                <a:latin typeface="+mj-ea"/>
                <a:ea typeface="+mj-ea"/>
                <a:cs typeface="Helvetica"/>
                <a:sym typeface="Helvetica"/>
              </a:rPr>
              <a:t> 세계적 동향과 법</a:t>
            </a:r>
            <a:r>
              <a:rPr lang="en-US" altLang="ko-KR" sz="2000" b="1" dirty="0">
                <a:solidFill>
                  <a:prstClr val="black"/>
                </a:solidFill>
                <a:latin typeface="+mj-ea"/>
                <a:ea typeface="+mj-ea"/>
              </a:rPr>
              <a:t>·</a:t>
            </a:r>
            <a:r>
              <a:rPr lang="ko-KR" altLang="en-US" sz="2000" b="1" dirty="0">
                <a:latin typeface="+mj-ea"/>
                <a:ea typeface="+mj-ea"/>
                <a:cs typeface="Helvetica"/>
                <a:sym typeface="Helvetica"/>
              </a:rPr>
              <a:t>제도적 대응방안</a:t>
            </a: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 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AutoNum type="arabicPeriod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 err="1">
                <a:latin typeface="+mj-ea"/>
                <a:ea typeface="+mj-ea"/>
                <a:cs typeface="Helvetica"/>
                <a:sym typeface="Helvetica"/>
              </a:rPr>
              <a:t>노인인권의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 세계적 동향 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AutoNum type="arabicPeriod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 err="1">
                <a:latin typeface="+mj-ea"/>
                <a:ea typeface="+mj-ea"/>
                <a:cs typeface="Helvetica"/>
                <a:sym typeface="Helvetica"/>
              </a:rPr>
              <a:t>노인인권의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 법</a:t>
            </a:r>
            <a:r>
              <a:rPr lang="en-US" altLang="ko-KR" sz="1600" dirty="0">
                <a:solidFill>
                  <a:prstClr val="black"/>
                </a:solidFill>
                <a:latin typeface="+mj-ea"/>
                <a:ea typeface="+mj-ea"/>
              </a:rPr>
              <a:t>·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제도적 대응체계</a:t>
            </a:r>
          </a:p>
        </p:txBody>
      </p:sp>
    </p:spTree>
    <p:extLst>
      <p:ext uri="{BB962C8B-B14F-4D97-AF65-F5344CB8AC3E}">
        <p14:creationId xmlns:p14="http://schemas.microsoft.com/office/powerpoint/2010/main" val="159959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30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학습목표…"/>
          <p:cNvSpPr txBox="1">
            <a:spLocks/>
          </p:cNvSpPr>
          <p:nvPr/>
        </p:nvSpPr>
        <p:spPr>
          <a:xfrm>
            <a:off x="836397" y="2403638"/>
            <a:ext cx="3153712" cy="56816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300"/>
              </a:lnSpc>
              <a:buNone/>
            </a:pPr>
            <a:r>
              <a:rPr lang="ko-KR" altLang="en-US" sz="1600" b="1" dirty="0">
                <a:latin typeface="+mj-ea"/>
                <a:ea typeface="+mj-ea"/>
                <a:cs typeface="Malgun Gothic Semilight" panose="020B0502040204020203" pitchFamily="50" charset="-127"/>
              </a:rPr>
              <a:t>광주광역시 인권보장 및 증진에 관한 조례 </a:t>
            </a:r>
            <a:r>
              <a:rPr lang="en-US" altLang="ko-KR" sz="1600" b="1" dirty="0">
                <a:latin typeface="+mj-ea"/>
                <a:ea typeface="+mj-ea"/>
                <a:cs typeface="Malgun Gothic Semilight" panose="020B0502040204020203" pitchFamily="50" charset="-127"/>
              </a:rPr>
              <a:t>(2020.01.01. </a:t>
            </a:r>
            <a:r>
              <a:rPr lang="ko-KR" altLang="en-US" sz="1600" b="1" dirty="0">
                <a:latin typeface="+mj-ea"/>
                <a:ea typeface="+mj-ea"/>
                <a:cs typeface="Malgun Gothic Semilight" panose="020B0502040204020203" pitchFamily="50" charset="-127"/>
              </a:rPr>
              <a:t>개정</a:t>
            </a:r>
            <a:r>
              <a:rPr lang="en-US" altLang="ko-KR" sz="1600" b="1" dirty="0">
                <a:latin typeface="+mj-ea"/>
                <a:ea typeface="+mj-ea"/>
                <a:cs typeface="Malgun Gothic Semilight" panose="020B0502040204020203" pitchFamily="50" charset="-127"/>
              </a:rPr>
              <a:t>)</a:t>
            </a:r>
          </a:p>
        </p:txBody>
      </p:sp>
      <p:sp>
        <p:nvSpPr>
          <p:cNvPr id="12" name="학습목표…"/>
          <p:cNvSpPr txBox="1">
            <a:spLocks/>
          </p:cNvSpPr>
          <p:nvPr/>
        </p:nvSpPr>
        <p:spPr>
          <a:xfrm>
            <a:off x="4590149" y="2403638"/>
            <a:ext cx="2905160" cy="56816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300"/>
              </a:lnSpc>
              <a:buNone/>
            </a:pPr>
            <a:r>
              <a:rPr lang="ko-KR" altLang="en-US" sz="1600" b="1" dirty="0">
                <a:latin typeface="+mj-ea"/>
                <a:ea typeface="+mj-ea"/>
                <a:cs typeface="Malgun Gothic Semilight" panose="020B0502040204020203" pitchFamily="50" charset="-127"/>
              </a:rPr>
              <a:t>서울시 은평구 인권센터 </a:t>
            </a:r>
            <a:r>
              <a:rPr lang="ko-KR" altLang="en-US" sz="1600" b="1" dirty="0" err="1">
                <a:latin typeface="+mj-ea"/>
                <a:ea typeface="+mj-ea"/>
                <a:cs typeface="Malgun Gothic Semilight" panose="020B0502040204020203" pitchFamily="50" charset="-127"/>
              </a:rPr>
              <a:t>인권상담</a:t>
            </a:r>
            <a:r>
              <a:rPr lang="ko-KR" altLang="en-US" sz="1600" b="1" dirty="0">
                <a:latin typeface="+mj-ea"/>
                <a:ea typeface="+mj-ea"/>
                <a:cs typeface="Malgun Gothic Semilight" panose="020B0502040204020203" pitchFamily="50" charset="-127"/>
              </a:rPr>
              <a:t> 실시 </a:t>
            </a:r>
            <a:r>
              <a:rPr lang="en-US" altLang="ko-KR" sz="1600" b="1" dirty="0">
                <a:latin typeface="+mj-ea"/>
                <a:ea typeface="+mj-ea"/>
                <a:cs typeface="Malgun Gothic Semilight" panose="020B0502040204020203" pitchFamily="50" charset="-127"/>
              </a:rPr>
              <a:t>(2016.02.01 </a:t>
            </a:r>
            <a:r>
              <a:rPr lang="ko-KR" altLang="en-US" sz="1600" b="1" dirty="0">
                <a:latin typeface="+mj-ea"/>
                <a:ea typeface="+mj-ea"/>
                <a:cs typeface="Malgun Gothic Semilight" panose="020B0502040204020203" pitchFamily="50" charset="-127"/>
              </a:rPr>
              <a:t>개소</a:t>
            </a:r>
            <a:r>
              <a:rPr lang="en-US" altLang="ko-KR" sz="1600" b="1" dirty="0">
                <a:latin typeface="+mj-ea"/>
                <a:ea typeface="+mj-ea"/>
                <a:cs typeface="Malgun Gothic Semilight" panose="020B0502040204020203" pitchFamily="50" charset="-127"/>
              </a:rPr>
              <a:t>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485F7FDA-2BBF-4566-8869-EDD55A6E5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0" y="3044409"/>
            <a:ext cx="3437114" cy="2670154"/>
          </a:xfrm>
          <a:prstGeom prst="rect">
            <a:avLst/>
          </a:prstGeom>
          <a:ln>
            <a:solidFill>
              <a:srgbClr val="CDEB9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DA3354-C07B-4FB0-B94B-D2839DAA71FC}"/>
              </a:ext>
            </a:extLst>
          </p:cNvPr>
          <p:cNvSpPr txBox="1"/>
          <p:nvPr/>
        </p:nvSpPr>
        <p:spPr>
          <a:xfrm>
            <a:off x="1585504" y="5760568"/>
            <a:ext cx="2230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출처 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: 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법제처 국가법령정보센터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1DFAB5A-44DA-41F4-90F3-9DA1B990093D}"/>
              </a:ext>
            </a:extLst>
          </p:cNvPr>
          <p:cNvSpPr txBox="1"/>
          <p:nvPr/>
        </p:nvSpPr>
        <p:spPr>
          <a:xfrm>
            <a:off x="5371806" y="5760568"/>
            <a:ext cx="22475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출처 </a:t>
            </a:r>
            <a:r>
              <a:rPr lang="en-US" altLang="ko-KR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: </a:t>
            </a:r>
            <a:r>
              <a:rPr lang="ko-KR" altLang="en-US" sz="1000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서울시 은평구청 홈페이지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DE634FA4-A075-4A27-8720-D3B5F79C2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148" y="3044409"/>
            <a:ext cx="3810902" cy="2676766"/>
          </a:xfrm>
          <a:prstGeom prst="rect">
            <a:avLst/>
          </a:prstGeom>
          <a:ln>
            <a:solidFill>
              <a:srgbClr val="CDEB91"/>
            </a:solidFill>
          </a:ln>
        </p:spPr>
      </p:pic>
      <p:sp>
        <p:nvSpPr>
          <p:cNvPr id="10" name="모서리가 둥근 직사각형 9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각 지방자치단체에서 인권조례 도입 및 시행 예시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107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학습목표…"/>
          <p:cNvSpPr txBox="1">
            <a:spLocks/>
          </p:cNvSpPr>
          <p:nvPr/>
        </p:nvSpPr>
        <p:spPr>
          <a:xfrm>
            <a:off x="836396" y="2006700"/>
            <a:ext cx="7469403" cy="217064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300"/>
              </a:spcBef>
              <a:defRPr/>
            </a:pPr>
            <a:r>
              <a:rPr lang="ko-KR" altLang="en-US" sz="1600" b="1" dirty="0">
                <a:latin typeface="+mn-ea"/>
              </a:rPr>
              <a:t>치매 등으로 인해 의사결정능력 저하로 사무처리 능력에 도움이 필요한 성인에게 가정법원의 결정 또는 후견계약으로 선임된 후견인이 재산관리 및 일상생활에 관한 폭넓은 보호와 지원을 제공하기 위한 제도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「민법」 제</a:t>
            </a:r>
            <a:r>
              <a:rPr lang="en-US" altLang="ko-KR" sz="1600" dirty="0">
                <a:latin typeface="+mn-ea"/>
              </a:rPr>
              <a:t>9</a:t>
            </a:r>
            <a:r>
              <a:rPr lang="ko-KR" altLang="en-US" sz="1600" dirty="0">
                <a:latin typeface="+mn-ea"/>
              </a:rPr>
              <a:t>조</a:t>
            </a:r>
            <a:r>
              <a:rPr lang="en-US" altLang="ko-KR" sz="1600" dirty="0">
                <a:latin typeface="+mn-ea"/>
              </a:rPr>
              <a:t>).</a:t>
            </a:r>
          </a:p>
          <a:p>
            <a:pPr algn="just">
              <a:lnSpc>
                <a:spcPts val="2000"/>
              </a:lnSpc>
              <a:spcAft>
                <a:spcPts val="700"/>
              </a:spcAft>
              <a:defRPr/>
            </a:pPr>
            <a:r>
              <a:rPr lang="ko-KR" altLang="en-US" sz="1600" dirty="0">
                <a:latin typeface="+mn-ea"/>
              </a:rPr>
              <a:t>후견인이 재산관리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통장관리</a:t>
            </a:r>
            <a:r>
              <a:rPr lang="en-US" altLang="ko-KR" sz="1600" dirty="0">
                <a:latin typeface="+mn-ea"/>
              </a:rPr>
              <a:t>), </a:t>
            </a:r>
            <a:r>
              <a:rPr lang="ko-KR" altLang="en-US" sz="1600" dirty="0">
                <a:latin typeface="+mn-ea"/>
              </a:rPr>
              <a:t>의료 및 사회복지서비스 이용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신상보호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병원 입원 또는 시설 입소</a:t>
            </a:r>
            <a:r>
              <a:rPr lang="en-US" altLang="ko-KR" sz="1600" dirty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등 사회생활에서 필요한 법률행위 사무 처리</a:t>
            </a:r>
            <a:endParaRPr lang="en-US" altLang="ko-KR" sz="1600" dirty="0">
              <a:latin typeface="+mn-ea"/>
            </a:endParaRPr>
          </a:p>
          <a:p>
            <a:pPr algn="just">
              <a:lnSpc>
                <a:spcPts val="2000"/>
              </a:lnSpc>
              <a:spcBef>
                <a:spcPts val="300"/>
              </a:spcBef>
              <a:defRPr/>
            </a:pPr>
            <a:r>
              <a:rPr lang="ko-KR" altLang="en-US" sz="1600" dirty="0">
                <a:latin typeface="+mn-ea"/>
              </a:rPr>
              <a:t>치매의 경우 자녀들도 알아보지 못할 정도의 중증 치매 </a:t>
            </a:r>
            <a:r>
              <a:rPr lang="ko-KR" altLang="en-US" sz="1600" dirty="0" err="1">
                <a:solidFill>
                  <a:srgbClr val="FF0000"/>
                </a:solidFill>
                <a:latin typeface="+mn-ea"/>
              </a:rPr>
              <a:t>성년후견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간단한 일상생활이 가능한 정도 </a:t>
            </a:r>
            <a:r>
              <a:rPr lang="ko-KR" altLang="en-US" sz="1600" dirty="0" err="1">
                <a:solidFill>
                  <a:srgbClr val="FF0000"/>
                </a:solidFill>
                <a:latin typeface="+mn-ea"/>
              </a:rPr>
              <a:t>한정후견</a:t>
            </a:r>
            <a:r>
              <a:rPr lang="ko-KR" altLang="en-US" sz="1600" dirty="0">
                <a:latin typeface="+mn-ea"/>
              </a:rPr>
              <a:t> 또는 </a:t>
            </a:r>
            <a:r>
              <a:rPr lang="ko-KR" altLang="en-US" sz="1600" dirty="0" err="1">
                <a:solidFill>
                  <a:srgbClr val="FF0000"/>
                </a:solidFill>
                <a:latin typeface="+mn-ea"/>
              </a:rPr>
              <a:t>특정후견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선택 </a:t>
            </a:r>
            <a:endParaRPr lang="x-none" altLang="en-US" sz="1600" dirty="0"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31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6395" y="4302749"/>
            <a:ext cx="7469403" cy="2124448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학습목표…"/>
          <p:cNvSpPr txBox="1">
            <a:spLocks/>
          </p:cNvSpPr>
          <p:nvPr/>
        </p:nvSpPr>
        <p:spPr>
          <a:xfrm>
            <a:off x="978627" y="4907132"/>
            <a:ext cx="2047301" cy="887972"/>
          </a:xfrm>
          <a:prstGeom prst="rect">
            <a:avLst/>
          </a:prstGeom>
          <a:noFill/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>
                <a:solidFill>
                  <a:schemeClr val="bg1"/>
                </a:solidFill>
                <a:latin typeface="+mj-ea"/>
                <a:ea typeface="+mj-ea"/>
                <a:cs typeface="Helvetica"/>
                <a:sym typeface="Helvetica"/>
              </a:rPr>
              <a:t>성년후견인제도</a:t>
            </a:r>
            <a:endParaRPr lang="en-US" altLang="ko-KR" sz="2000" dirty="0">
              <a:solidFill>
                <a:schemeClr val="bg1"/>
              </a:solidFill>
              <a:latin typeface="+mj-ea"/>
              <a:ea typeface="+mj-ea"/>
              <a:cs typeface="Helvetica"/>
              <a:sym typeface="Helvetica"/>
            </a:endParaRP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>
                <a:solidFill>
                  <a:schemeClr val="bg1"/>
                </a:solidFill>
                <a:latin typeface="+mj-ea"/>
                <a:ea typeface="+mj-ea"/>
                <a:cs typeface="Helvetica"/>
                <a:sym typeface="Helvetica"/>
              </a:rPr>
              <a:t>문의처</a:t>
            </a:r>
            <a:endParaRPr lang="en-US" altLang="ko-KR" sz="2000" dirty="0">
              <a:solidFill>
                <a:schemeClr val="bg1"/>
              </a:solidFill>
              <a:latin typeface="+mj-ea"/>
              <a:ea typeface="+mj-ea"/>
              <a:cs typeface="Malgun Gothic Semilight" panose="020B0502040204020203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8D1021-9880-41A5-8638-567C63FABA1B}"/>
              </a:ext>
            </a:extLst>
          </p:cNvPr>
          <p:cNvSpPr txBox="1"/>
          <p:nvPr/>
        </p:nvSpPr>
        <p:spPr>
          <a:xfrm>
            <a:off x="1114961" y="6059343"/>
            <a:ext cx="9424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출처 </a:t>
            </a:r>
            <a:r>
              <a:rPr lang="en-US" altLang="ko-KR" sz="1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정부</a:t>
            </a:r>
            <a:r>
              <a:rPr lang="en-US" altLang="ko-KR" sz="1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24</a:t>
            </a:r>
            <a:endParaRPr lang="ko-KR" altLang="en-US" sz="1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3)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성년후견인제도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125956" y="4438548"/>
            <a:ext cx="5055380" cy="1867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18" name="학습목표…"/>
          <p:cNvSpPr txBox="1">
            <a:spLocks/>
          </p:cNvSpPr>
          <p:nvPr/>
        </p:nvSpPr>
        <p:spPr>
          <a:xfrm>
            <a:off x="4059406" y="4476952"/>
            <a:ext cx="4079726" cy="4675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45719" tIns="144000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lnSpc>
                <a:spcPts val="500"/>
              </a:lnSpc>
            </a:pP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가정법원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서울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인천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대전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대구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부산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울산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광주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수원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)</a:t>
            </a:r>
          </a:p>
          <a:p>
            <a:pPr marL="0" indent="180000">
              <a:lnSpc>
                <a:spcPts val="500"/>
              </a:lnSpc>
            </a:pP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가정법원이 설치되지 않은 지역은 각 지역 지방법원으로 문의</a:t>
            </a:r>
          </a:p>
        </p:txBody>
      </p:sp>
      <p:sp>
        <p:nvSpPr>
          <p:cNvPr id="12" name="학습목표…"/>
          <p:cNvSpPr txBox="1">
            <a:spLocks/>
          </p:cNvSpPr>
          <p:nvPr/>
        </p:nvSpPr>
        <p:spPr>
          <a:xfrm>
            <a:off x="4059406" y="5025210"/>
            <a:ext cx="4079726" cy="701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45719" tIns="144000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</a:pP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가정법원 및 각 지역 지방법원 무료법률상담처</a:t>
            </a:r>
            <a:endParaRPr lang="en-US" altLang="ko-KR" sz="1200" dirty="0">
              <a:solidFill>
                <a:srgbClr val="FD5271"/>
              </a:solidFill>
              <a:latin typeface="+mn-ea"/>
            </a:endParaRPr>
          </a:p>
          <a:p>
            <a:pPr>
              <a:lnSpc>
                <a:spcPts val="500"/>
              </a:lnSpc>
            </a:pP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대한법률구조공단 ☎ 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132   </a:t>
            </a:r>
          </a:p>
          <a:p>
            <a:pPr>
              <a:lnSpc>
                <a:spcPts val="500"/>
              </a:lnSpc>
            </a:pP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치매상담콜센터 및 치매안심센터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치매공공후견사업 문의</a:t>
            </a:r>
            <a:r>
              <a:rPr lang="en-US" altLang="ko-KR" sz="1200" dirty="0">
                <a:solidFill>
                  <a:srgbClr val="FD5271"/>
                </a:solidFill>
                <a:latin typeface="+mn-ea"/>
              </a:rPr>
              <a:t>)</a:t>
            </a:r>
          </a:p>
        </p:txBody>
      </p:sp>
      <p:sp>
        <p:nvSpPr>
          <p:cNvPr id="14" name="학습목표…"/>
          <p:cNvSpPr txBox="1">
            <a:spLocks/>
          </p:cNvSpPr>
          <p:nvPr/>
        </p:nvSpPr>
        <p:spPr>
          <a:xfrm>
            <a:off x="4059406" y="5811600"/>
            <a:ext cx="4079726" cy="467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45719" tIns="144000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</a:pP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대한민국 법원 및 가정법원</a:t>
            </a:r>
            <a:endParaRPr lang="en-US" altLang="ko-KR" sz="1200" dirty="0">
              <a:solidFill>
                <a:srgbClr val="FD5271"/>
              </a:solidFill>
              <a:latin typeface="+mn-ea"/>
            </a:endParaRPr>
          </a:p>
          <a:p>
            <a:pPr>
              <a:lnSpc>
                <a:spcPts val="500"/>
              </a:lnSpc>
            </a:pPr>
            <a:r>
              <a:rPr lang="ko-KR" altLang="en-US" sz="1200" dirty="0">
                <a:solidFill>
                  <a:srgbClr val="FD5271"/>
                </a:solidFill>
                <a:latin typeface="+mn-ea"/>
              </a:rPr>
              <a:t>대한법률구조공단</a:t>
            </a:r>
            <a:endParaRPr lang="en-US" altLang="ko-KR" sz="1200" dirty="0">
              <a:solidFill>
                <a:srgbClr val="FD5271"/>
              </a:solidFill>
              <a:latin typeface="+mn-ea"/>
            </a:endParaRPr>
          </a:p>
        </p:txBody>
      </p:sp>
      <p:sp>
        <p:nvSpPr>
          <p:cNvPr id="15" name="학습목표…"/>
          <p:cNvSpPr txBox="1">
            <a:spLocks/>
          </p:cNvSpPr>
          <p:nvPr/>
        </p:nvSpPr>
        <p:spPr>
          <a:xfrm>
            <a:off x="3168160" y="4476741"/>
            <a:ext cx="891246" cy="463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45719" tIns="180000" rIns="45719" bIns="45719" anchor="ctr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buNone/>
            </a:pPr>
            <a:r>
              <a:rPr lang="ko-KR" altLang="en-US" sz="1400" b="1" dirty="0">
                <a:solidFill>
                  <a:srgbClr val="FD5271"/>
                </a:solidFill>
                <a:latin typeface="+mn-ea"/>
              </a:rPr>
              <a:t>신청</a:t>
            </a:r>
            <a:r>
              <a:rPr lang="en-US" altLang="ko-KR" sz="1400" b="1" dirty="0">
                <a:solidFill>
                  <a:srgbClr val="FD527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rgbClr val="FD5271"/>
                </a:solidFill>
                <a:latin typeface="+mn-ea"/>
              </a:rPr>
              <a:t>기관</a:t>
            </a:r>
          </a:p>
        </p:txBody>
      </p:sp>
      <p:sp>
        <p:nvSpPr>
          <p:cNvPr id="19" name="학습목표…"/>
          <p:cNvSpPr txBox="1">
            <a:spLocks/>
          </p:cNvSpPr>
          <p:nvPr/>
        </p:nvSpPr>
        <p:spPr>
          <a:xfrm>
            <a:off x="3168160" y="5026178"/>
            <a:ext cx="891246" cy="706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45719" tIns="180000" rIns="45719" bIns="45719" anchor="ctr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buNone/>
            </a:pPr>
            <a:r>
              <a:rPr lang="ko-KR" altLang="en-US" sz="1400" b="1" dirty="0">
                <a:solidFill>
                  <a:srgbClr val="FD5271"/>
                </a:solidFill>
                <a:latin typeface="+mn-ea"/>
              </a:rPr>
              <a:t>문의전화</a:t>
            </a:r>
            <a:endParaRPr lang="en-US" altLang="ko-KR" sz="1400" b="1" dirty="0">
              <a:solidFill>
                <a:srgbClr val="FD5271"/>
              </a:solidFill>
              <a:latin typeface="+mn-ea"/>
            </a:endParaRPr>
          </a:p>
        </p:txBody>
      </p:sp>
      <p:sp>
        <p:nvSpPr>
          <p:cNvPr id="20" name="학습목표…"/>
          <p:cNvSpPr txBox="1">
            <a:spLocks/>
          </p:cNvSpPr>
          <p:nvPr/>
        </p:nvSpPr>
        <p:spPr>
          <a:xfrm>
            <a:off x="3168160" y="5817673"/>
            <a:ext cx="891246" cy="461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45719" tIns="180000" rIns="45719" bIns="45719" anchor="ctr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buNone/>
            </a:pPr>
            <a:r>
              <a:rPr lang="ko-KR" altLang="en-US" sz="1400" b="1" dirty="0">
                <a:solidFill>
                  <a:srgbClr val="FD5271"/>
                </a:solidFill>
                <a:latin typeface="+mn-ea"/>
              </a:rPr>
              <a:t>인터넷</a:t>
            </a:r>
            <a:endParaRPr lang="en-US" altLang="ko-KR" sz="1400" b="1" dirty="0">
              <a:solidFill>
                <a:srgbClr val="FD527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8205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학습목표…"/>
          <p:cNvSpPr txBox="1">
            <a:spLocks/>
          </p:cNvSpPr>
          <p:nvPr/>
        </p:nvSpPr>
        <p:spPr>
          <a:xfrm>
            <a:off x="1510145" y="2037701"/>
            <a:ext cx="6844146" cy="1357205"/>
          </a:xfrm>
          <a:prstGeom prst="rect">
            <a:avLst/>
          </a:prstGeom>
          <a:solidFill>
            <a:srgbClr val="FFFAB7"/>
          </a:solidFill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500"/>
              </a:lnSpc>
              <a:buNone/>
            </a:pPr>
            <a:r>
              <a:rPr lang="en-US" altLang="ko-KR" sz="1600" b="1" dirty="0">
                <a:latin typeface="+mn-ea"/>
              </a:rPr>
              <a:t>85</a:t>
            </a:r>
            <a:r>
              <a:rPr lang="ko-KR" altLang="en-US" sz="1600" b="1" dirty="0">
                <a:latin typeface="+mn-ea"/>
              </a:rPr>
              <a:t>세 </a:t>
            </a:r>
            <a:r>
              <a:rPr lang="ko-KR" altLang="en-US" sz="1600" b="1" dirty="0" err="1">
                <a:latin typeface="+mn-ea"/>
              </a:rPr>
              <a:t>고령복</a:t>
            </a:r>
            <a:r>
              <a:rPr lang="ko-KR" altLang="en-US" sz="1600" b="1" dirty="0">
                <a:latin typeface="+mn-ea"/>
              </a:rPr>
              <a:t> 씨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FD5271"/>
                </a:solidFill>
                <a:latin typeface="+mn-ea"/>
              </a:rPr>
              <a:t>“</a:t>
            </a:r>
            <a:r>
              <a:rPr lang="ko-KR" altLang="en-US" sz="1600" b="1" dirty="0">
                <a:solidFill>
                  <a:srgbClr val="FD5271"/>
                </a:solidFill>
                <a:latin typeface="+mn-ea"/>
              </a:rPr>
              <a:t>재산관리</a:t>
            </a:r>
            <a:r>
              <a:rPr lang="en-US" altLang="ko-KR" sz="1600" b="1" dirty="0">
                <a:solidFill>
                  <a:srgbClr val="FD5271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FD5271"/>
                </a:solidFill>
                <a:latin typeface="+mn-ea"/>
              </a:rPr>
              <a:t>요양원 입소가 필요한 </a:t>
            </a:r>
            <a:r>
              <a:rPr lang="ko-KR" altLang="en-US" sz="1600" b="1" dirty="0" err="1">
                <a:solidFill>
                  <a:srgbClr val="FD5271"/>
                </a:solidFill>
                <a:latin typeface="+mn-ea"/>
              </a:rPr>
              <a:t>어른신</a:t>
            </a:r>
            <a:r>
              <a:rPr lang="ko-KR" altLang="en-US" sz="1600" b="1" dirty="0">
                <a:solidFill>
                  <a:srgbClr val="FD5271"/>
                </a:solidFill>
                <a:latin typeface="+mn-ea"/>
              </a:rPr>
              <a:t> 치매환자</a:t>
            </a:r>
            <a:r>
              <a:rPr lang="en-US" altLang="ko-KR" sz="1600" b="1" dirty="0">
                <a:solidFill>
                  <a:srgbClr val="FD5271"/>
                </a:solidFill>
                <a:latin typeface="+mn-ea"/>
              </a:rPr>
              <a:t>＂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ko-KR" altLang="en-US" sz="1400" dirty="0">
                <a:latin typeface="+mn-ea"/>
              </a:rPr>
              <a:t>몇 년 전 병원에서 치매 판정을 받은 </a:t>
            </a:r>
            <a:r>
              <a:rPr lang="ko-KR" altLang="en-US" sz="1400" dirty="0" err="1">
                <a:latin typeface="+mn-ea"/>
              </a:rPr>
              <a:t>고령복</a:t>
            </a:r>
            <a:r>
              <a:rPr lang="ko-KR" altLang="en-US" sz="1400" dirty="0">
                <a:latin typeface="+mn-ea"/>
              </a:rPr>
              <a:t> 씨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그동안은 큰아들이 보살펴 왔으나 병세가 심해져 이제는 전문 요양원에서 돌봐야 할 상황이 되었다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요양원 비용을 위해 </a:t>
            </a:r>
            <a:r>
              <a:rPr lang="ko-KR" altLang="en-US" sz="1400" dirty="0" err="1">
                <a:latin typeface="+mn-ea"/>
              </a:rPr>
              <a:t>고령복</a:t>
            </a:r>
            <a:r>
              <a:rPr lang="ko-KR" altLang="en-US" sz="1400" dirty="0">
                <a:latin typeface="+mn-ea"/>
              </a:rPr>
              <a:t> 씨 명의로 된 부동산을 처분하는 등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그를 대신해 재산관리를 해줄 사람이 필요하다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32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25" name="학습목표…"/>
          <p:cNvSpPr txBox="1">
            <a:spLocks/>
          </p:cNvSpPr>
          <p:nvPr/>
        </p:nvSpPr>
        <p:spPr>
          <a:xfrm>
            <a:off x="1510145" y="3574744"/>
            <a:ext cx="6844146" cy="1246910"/>
          </a:xfrm>
          <a:prstGeom prst="rect">
            <a:avLst/>
          </a:prstGeom>
          <a:solidFill>
            <a:srgbClr val="FFFAB7"/>
          </a:solidFill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500"/>
              </a:lnSpc>
              <a:buNone/>
            </a:pPr>
            <a:r>
              <a:rPr lang="en-US" altLang="ko-KR" sz="1600" b="1" dirty="0">
                <a:latin typeface="+mn-ea"/>
              </a:rPr>
              <a:t>76</a:t>
            </a:r>
            <a:r>
              <a:rPr lang="ko-KR" altLang="en-US" sz="1600" b="1" dirty="0">
                <a:latin typeface="+mn-ea"/>
              </a:rPr>
              <a:t>세 </a:t>
            </a:r>
            <a:r>
              <a:rPr lang="ko-KR" altLang="en-US" sz="1600" b="1" dirty="0" err="1">
                <a:latin typeface="+mn-ea"/>
              </a:rPr>
              <a:t>필요녀</a:t>
            </a:r>
            <a:r>
              <a:rPr lang="ko-KR" altLang="en-US" sz="1600" b="1" dirty="0">
                <a:latin typeface="+mn-ea"/>
              </a:rPr>
              <a:t> 씨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FD5271"/>
                </a:solidFill>
                <a:latin typeface="+mn-ea"/>
              </a:rPr>
              <a:t>“</a:t>
            </a:r>
            <a:r>
              <a:rPr lang="ko-KR" altLang="en-US" sz="1600" b="1" dirty="0">
                <a:solidFill>
                  <a:srgbClr val="FD5271"/>
                </a:solidFill>
                <a:latin typeface="+mn-ea"/>
              </a:rPr>
              <a:t>딸이 없는 한 달 동안만 도움을 받고 싶은 어르신</a:t>
            </a:r>
            <a:r>
              <a:rPr lang="en-US" altLang="ko-KR" sz="1600" b="1" dirty="0">
                <a:solidFill>
                  <a:srgbClr val="FD5271"/>
                </a:solidFill>
                <a:latin typeface="+mn-ea"/>
              </a:rPr>
              <a:t>＂</a:t>
            </a:r>
          </a:p>
          <a:p>
            <a:pPr marL="0" indent="0">
              <a:lnSpc>
                <a:spcPts val="2000"/>
              </a:lnSpc>
              <a:buNone/>
            </a:pPr>
            <a:r>
              <a:rPr lang="ko-KR" altLang="en-US" sz="1400" dirty="0">
                <a:latin typeface="+mn-ea"/>
              </a:rPr>
              <a:t>외국계 회사에 다니는 외동딸과 살고 있는 </a:t>
            </a:r>
            <a:r>
              <a:rPr lang="ko-KR" altLang="en-US" sz="1400" dirty="0" err="1">
                <a:latin typeface="+mn-ea"/>
              </a:rPr>
              <a:t>필요녀</a:t>
            </a:r>
            <a:r>
              <a:rPr lang="ko-KR" altLang="en-US" sz="1400" dirty="0">
                <a:latin typeface="+mn-ea"/>
              </a:rPr>
              <a:t> 씨는 고령으로 인해 기억력과 판단력이 많이 떨어진 상태다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최근 외동딸이 한 달 동안 외국 출장을 가게 되어 가사도우미를 고용했으나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필요녀</a:t>
            </a:r>
            <a:r>
              <a:rPr lang="ko-KR" altLang="en-US" sz="1400" dirty="0">
                <a:latin typeface="+mn-ea"/>
              </a:rPr>
              <a:t> 씨를 도와 도우미 관리 등 일상 사무를 처리해줄 사람이 필요하다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6" name="학습목표…"/>
          <p:cNvSpPr txBox="1">
            <a:spLocks/>
          </p:cNvSpPr>
          <p:nvPr/>
        </p:nvSpPr>
        <p:spPr>
          <a:xfrm>
            <a:off x="1510145" y="5001491"/>
            <a:ext cx="6844146" cy="1316183"/>
          </a:xfrm>
          <a:prstGeom prst="rect">
            <a:avLst/>
          </a:prstGeom>
          <a:solidFill>
            <a:srgbClr val="FFFAB7"/>
          </a:solidFill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500"/>
              </a:lnSpc>
              <a:buNone/>
            </a:pPr>
            <a:r>
              <a:rPr lang="en-US" altLang="ko-KR" sz="1600" b="1" dirty="0">
                <a:latin typeface="+mn-ea"/>
              </a:rPr>
              <a:t>61</a:t>
            </a:r>
            <a:r>
              <a:rPr lang="ko-KR" altLang="en-US" sz="1600" b="1" dirty="0">
                <a:latin typeface="+mn-ea"/>
              </a:rPr>
              <a:t>세 </a:t>
            </a:r>
            <a:r>
              <a:rPr lang="ko-KR" altLang="en-US" sz="1600" b="1" dirty="0" err="1">
                <a:latin typeface="+mn-ea"/>
              </a:rPr>
              <a:t>대비남</a:t>
            </a:r>
            <a:r>
              <a:rPr lang="ko-KR" altLang="en-US" sz="1600" b="1" dirty="0">
                <a:latin typeface="+mn-ea"/>
              </a:rPr>
              <a:t> 씨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FD5271"/>
                </a:solidFill>
                <a:latin typeface="+mn-ea"/>
              </a:rPr>
              <a:t>“</a:t>
            </a:r>
            <a:r>
              <a:rPr lang="ko-KR" altLang="en-US" sz="1600" b="1" dirty="0">
                <a:solidFill>
                  <a:srgbClr val="FD5271"/>
                </a:solidFill>
                <a:latin typeface="+mn-ea"/>
              </a:rPr>
              <a:t>미리 후견인을 지정해 두고 싶은 어르신</a:t>
            </a:r>
            <a:r>
              <a:rPr lang="en-US" altLang="ko-KR" sz="1600" b="1" dirty="0">
                <a:solidFill>
                  <a:srgbClr val="FD5271"/>
                </a:solidFill>
                <a:latin typeface="+mn-ea"/>
              </a:rPr>
              <a:t>＂</a:t>
            </a:r>
          </a:p>
          <a:p>
            <a:pPr marL="0" indent="0">
              <a:lnSpc>
                <a:spcPts val="2000"/>
              </a:lnSpc>
              <a:buNone/>
            </a:pPr>
            <a:r>
              <a:rPr lang="ko-KR" altLang="en-US" sz="1400" dirty="0">
                <a:latin typeface="+mn-ea"/>
              </a:rPr>
              <a:t>최근 </a:t>
            </a:r>
            <a:r>
              <a:rPr lang="ko-KR" altLang="en-US" sz="1400" dirty="0" err="1">
                <a:latin typeface="+mn-ea"/>
              </a:rPr>
              <a:t>치매판정을</a:t>
            </a:r>
            <a:r>
              <a:rPr lang="ko-KR" altLang="en-US" sz="1400" dirty="0">
                <a:latin typeface="+mn-ea"/>
              </a:rPr>
              <a:t> 받은 형의 자녀들이 재산분쟁에만 골몰하는 것을 본 </a:t>
            </a:r>
            <a:r>
              <a:rPr lang="ko-KR" altLang="en-US" sz="1400" dirty="0" err="1">
                <a:latin typeface="+mn-ea"/>
              </a:rPr>
              <a:t>대비남</a:t>
            </a:r>
            <a:r>
              <a:rPr lang="ko-KR" altLang="en-US" sz="1400" dirty="0">
                <a:latin typeface="+mn-ea"/>
              </a:rPr>
              <a:t> 씨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아직 치매 증상이 없는 지금 미리 후견인을 지정해 두려고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그러면 나중에 치매에 이르더라도 자신의 의사대로 재산관리를 할 수 있고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자녀들의 분쟁도 막을 수 있을 것 같다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="" xmlns:a16="http://schemas.microsoft.com/office/drawing/2014/main" id="{1D8FC4BD-2C7D-486F-9FED-60D143FD1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11" b="99384" l="58125" r="91563">
                        <a14:foregroundMark x1="88594" y1="37577" x2="78750" y2="21561"/>
                        <a14:foregroundMark x1="78750" y1="21561" x2="67969" y2="34292"/>
                        <a14:foregroundMark x1="67969" y1="34292" x2="63750" y2="52772"/>
                        <a14:foregroundMark x1="63750" y1="52772" x2="79844" y2="54825"/>
                        <a14:foregroundMark x1="79844" y1="54825" x2="86406" y2="36550"/>
                        <a14:foregroundMark x1="86406" y1="36550" x2="71719" y2="32033"/>
                        <a14:foregroundMark x1="71719" y1="32033" x2="65000" y2="80287"/>
                        <a14:foregroundMark x1="65000" y1="80287" x2="75781" y2="93224"/>
                        <a14:foregroundMark x1="75781" y1="93224" x2="77969" y2="71869"/>
                        <a14:foregroundMark x1="77969" y1="71869" x2="69688" y2="88706"/>
                        <a14:foregroundMark x1="69688" y1="88706" x2="80469" y2="70431"/>
                        <a14:foregroundMark x1="80469" y1="70431" x2="67969" y2="79671"/>
                        <a14:foregroundMark x1="67969" y1="79671" x2="70000" y2="99795"/>
                        <a14:foregroundMark x1="70000" y1="99795" x2="81250" y2="87269"/>
                        <a14:foregroundMark x1="81250" y1="87269" x2="92500" y2="43326"/>
                        <a14:foregroundMark x1="92500" y1="43326" x2="84375" y2="25257"/>
                        <a14:foregroundMark x1="84375" y1="25257" x2="68750" y2="22998"/>
                        <a14:foregroundMark x1="68750" y1="22998" x2="62500" y2="42505"/>
                        <a14:foregroundMark x1="62500" y1="42505" x2="70000" y2="53593"/>
                        <a14:foregroundMark x1="72500" y1="85216" x2="62187" y2="99384"/>
                        <a14:foregroundMark x1="62187" y1="99384" x2="79063" y2="98973"/>
                        <a14:foregroundMark x1="79063" y1="98973" x2="66406" y2="89322"/>
                        <a14:foregroundMark x1="66406" y1="89322" x2="58125" y2="99589"/>
                        <a14:foregroundMark x1="80313" y1="25873" x2="77969" y2="26489"/>
                        <a14:foregroundMark x1="79375" y1="23819" x2="65781" y2="16838"/>
                        <a14:foregroundMark x1="65781" y1="16838" x2="80000" y2="21150"/>
                        <a14:foregroundMark x1="80000" y1="21150" x2="71563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59" t="17068" r="4167"/>
          <a:stretch/>
        </p:blipFill>
        <p:spPr bwMode="auto">
          <a:xfrm>
            <a:off x="849252" y="3808112"/>
            <a:ext cx="47205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="" xmlns:a16="http://schemas.microsoft.com/office/drawing/2014/main" id="{FA305D67-B0FE-45D6-96C7-1A84F4C0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6" y="5320995"/>
            <a:ext cx="58208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성년후견인제도 이용자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  <p:pic>
        <p:nvPicPr>
          <p:cNvPr id="22" name="Picture 2" descr="치매 남성의 일러스트 | 무료 클립 아트 | illustAC">
            <a:extLst>
              <a:ext uri="{FF2B5EF4-FFF2-40B4-BE49-F238E27FC236}">
                <a16:creationId xmlns="" xmlns:a16="http://schemas.microsoft.com/office/drawing/2014/main" id="{A2871175-7615-4EC2-8F74-DEB7AFED5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18" b="98529" l="15663" r="95181">
                        <a14:foregroundMark x1="72892" y1="40294" x2="57229" y2="43824"/>
                        <a14:foregroundMark x1="65060" y1="54118" x2="72289" y2="62941"/>
                        <a14:foregroundMark x1="62651" y1="55294" x2="71687" y2="63529"/>
                        <a14:foregroundMark x1="63855" y1="57353" x2="69880" y2="62647"/>
                        <a14:foregroundMark x1="51807" y1="60000" x2="28313" y2="74706"/>
                        <a14:foregroundMark x1="28313" y1="74706" x2="58434" y2="63235"/>
                        <a14:foregroundMark x1="58434" y1="63235" x2="54217" y2="60000"/>
                        <a14:foregroundMark x1="84940" y1="57941" x2="80120" y2="76471"/>
                        <a14:foregroundMark x1="80120" y1="76471" x2="84337" y2="58235"/>
                        <a14:foregroundMark x1="81928" y1="67059" x2="75904" y2="71471"/>
                        <a14:foregroundMark x1="85542" y1="75294" x2="80723" y2="74706"/>
                        <a14:foregroundMark x1="88554" y1="75882" x2="84337" y2="75294"/>
                        <a14:foregroundMark x1="87349" y1="76176" x2="84940" y2="57647"/>
                        <a14:foregroundMark x1="84940" y1="57647" x2="93976" y2="39412"/>
                        <a14:foregroundMark x1="93976" y1="39412" x2="62048" y2="29118"/>
                        <a14:foregroundMark x1="62048" y1="29118" x2="88554" y2="42647"/>
                        <a14:foregroundMark x1="88554" y1="42647" x2="89157" y2="51176"/>
                        <a14:foregroundMark x1="87349" y1="52353" x2="85542" y2="47059"/>
                        <a14:foregroundMark x1="83735" y1="52647" x2="84337" y2="54706"/>
                        <a14:foregroundMark x1="93976" y1="50588" x2="93373" y2="50000"/>
                        <a14:foregroundMark x1="87349" y1="72941" x2="87349" y2="72353"/>
                        <a14:foregroundMark x1="84337" y1="73824" x2="87952" y2="74706"/>
                        <a14:foregroundMark x1="88554" y1="67059" x2="76506" y2="86471"/>
                        <a14:foregroundMark x1="76506" y1="86471" x2="89157" y2="67941"/>
                        <a14:foregroundMark x1="89157" y1="67941" x2="95181" y2="64706"/>
                        <a14:foregroundMark x1="63855" y1="91176" x2="55422" y2="90588"/>
                        <a14:foregroundMark x1="66265" y1="90294" x2="59036" y2="98529"/>
                        <a14:foregroundMark x1="61446" y1="40588" x2="58434" y2="45294"/>
                        <a14:foregroundMark x1="87952" y1="34706" x2="48795" y2="32353"/>
                        <a14:foregroundMark x1="48795" y1="32353" x2="84337" y2="43529"/>
                        <a14:foregroundMark x1="84337" y1="43529" x2="65663" y2="33235"/>
                        <a14:foregroundMark x1="51807" y1="45588" x2="60241" y2="47059"/>
                        <a14:foregroundMark x1="56024" y1="40294" x2="51807" y2="40294"/>
                        <a14:foregroundMark x1="47590" y1="41176" x2="45783" y2="41176"/>
                        <a14:foregroundMark x1="80723" y1="32647" x2="74699" y2="2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1" t="25314"/>
          <a:stretch/>
        </p:blipFill>
        <p:spPr bwMode="auto">
          <a:xfrm>
            <a:off x="688303" y="2330565"/>
            <a:ext cx="633002" cy="10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71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33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8" name="학습목표…"/>
          <p:cNvSpPr txBox="1">
            <a:spLocks/>
          </p:cNvSpPr>
          <p:nvPr/>
        </p:nvSpPr>
        <p:spPr>
          <a:xfrm>
            <a:off x="836396" y="4165503"/>
            <a:ext cx="2488695" cy="1464426"/>
          </a:xfrm>
          <a:prstGeom prst="rect">
            <a:avLst/>
          </a:prstGeom>
          <a:solidFill>
            <a:srgbClr val="CDEB91"/>
          </a:solidFill>
        </p:spPr>
        <p:txBody>
          <a:bodyPr lIns="45719" tIns="144000" rIns="45719" bIns="45719"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6000"/>
              </a:spcBef>
              <a:buNone/>
            </a:pPr>
            <a:r>
              <a:rPr lang="ko-KR" altLang="en-US" sz="1300" dirty="0">
                <a:latin typeface="+mn-ea"/>
              </a:rPr>
              <a:t>임종 과정에 있는 환자에게 하는 심폐소생술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인공호흡기 착용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혈액투석 및 항암제 투여의 의학적 시술로서 치료효과 없이 임종과정만을 연장하는 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8D1021-9880-41A5-8638-567C63FABA1B}"/>
              </a:ext>
            </a:extLst>
          </p:cNvPr>
          <p:cNvSpPr txBox="1"/>
          <p:nvPr/>
        </p:nvSpPr>
        <p:spPr>
          <a:xfrm>
            <a:off x="1114961" y="5893091"/>
            <a:ext cx="9424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출처 </a:t>
            </a:r>
            <a:r>
              <a:rPr lang="en-US" altLang="ko-KR" sz="1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정부</a:t>
            </a:r>
            <a:r>
              <a:rPr lang="en-US" altLang="ko-KR" sz="1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24</a:t>
            </a:r>
            <a:endParaRPr lang="ko-KR" altLang="en-US" sz="1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학습목표…"/>
          <p:cNvSpPr txBox="1">
            <a:spLocks/>
          </p:cNvSpPr>
          <p:nvPr/>
        </p:nvSpPr>
        <p:spPr>
          <a:xfrm>
            <a:off x="3443579" y="4165503"/>
            <a:ext cx="2319913" cy="1464426"/>
          </a:xfrm>
          <a:prstGeom prst="rect">
            <a:avLst/>
          </a:prstGeom>
          <a:solidFill>
            <a:srgbClr val="CDEB91"/>
          </a:solidFill>
        </p:spPr>
        <p:txBody>
          <a:bodyPr lIns="45719" tIns="144000" rIns="45719" bIns="45719"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spcBef>
                <a:spcPts val="500"/>
              </a:spcBef>
              <a:buNone/>
            </a:pPr>
            <a:r>
              <a:rPr lang="ko-KR" altLang="en-US" sz="1300" dirty="0"/>
              <a:t>임종 과정에 있는 환자에 대한 연명 의료를 시행하지 않거나 중단하기로 하는 결정</a:t>
            </a:r>
            <a:endParaRPr lang="x-none" altLang="en-US" sz="1300" dirty="0"/>
          </a:p>
        </p:txBody>
      </p:sp>
      <p:sp>
        <p:nvSpPr>
          <p:cNvPr id="22" name="학습목표…"/>
          <p:cNvSpPr txBox="1">
            <a:spLocks/>
          </p:cNvSpPr>
          <p:nvPr/>
        </p:nvSpPr>
        <p:spPr>
          <a:xfrm>
            <a:off x="5881980" y="4165503"/>
            <a:ext cx="2531201" cy="1464426"/>
          </a:xfrm>
          <a:prstGeom prst="rect">
            <a:avLst/>
          </a:prstGeom>
          <a:solidFill>
            <a:srgbClr val="CDEB91"/>
          </a:solidFill>
        </p:spPr>
        <p:txBody>
          <a:bodyPr lIns="45719" tIns="144000" rIns="45719" bIns="45719"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spcBef>
                <a:spcPts val="500"/>
              </a:spcBef>
              <a:buNone/>
            </a:pPr>
            <a:r>
              <a:rPr lang="ko-KR" altLang="en-US" sz="1300" dirty="0"/>
              <a:t>회생 가능성 없고</a:t>
            </a:r>
            <a:r>
              <a:rPr lang="en-US" altLang="ko-KR" sz="1300" dirty="0"/>
              <a:t>, </a:t>
            </a:r>
            <a:r>
              <a:rPr lang="ko-KR" altLang="en-US" sz="1300" dirty="0"/>
              <a:t>치료에도 불구하고 회복되지 않으며</a:t>
            </a:r>
            <a:r>
              <a:rPr lang="en-US" altLang="ko-KR" sz="1300" dirty="0"/>
              <a:t>, </a:t>
            </a:r>
            <a:r>
              <a:rPr lang="ko-KR" altLang="en-US" sz="1300" dirty="0"/>
              <a:t>급속도로 증상이 악화되어 담당의사와 전문의 </a:t>
            </a:r>
            <a:r>
              <a:rPr lang="en-US" altLang="ko-KR" sz="1300" dirty="0"/>
              <a:t>1</a:t>
            </a:r>
            <a:r>
              <a:rPr lang="ko-KR" altLang="en-US" sz="1300" dirty="0"/>
              <a:t>인으로부터 사망에 임박한 상태에 있다고 판단을 받은 환자</a:t>
            </a:r>
          </a:p>
        </p:txBody>
      </p:sp>
      <p:sp>
        <p:nvSpPr>
          <p:cNvPr id="23" name="학습목표…"/>
          <p:cNvSpPr txBox="1">
            <a:spLocks/>
          </p:cNvSpPr>
          <p:nvPr/>
        </p:nvSpPr>
        <p:spPr>
          <a:xfrm>
            <a:off x="836396" y="3499479"/>
            <a:ext cx="2488695" cy="688862"/>
          </a:xfrm>
          <a:prstGeom prst="rect">
            <a:avLst/>
          </a:prstGeom>
          <a:solidFill>
            <a:srgbClr val="FD5271"/>
          </a:solidFill>
        </p:spPr>
        <p:txBody>
          <a:bodyPr lIns="45719" tIns="144000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연명 의료</a:t>
            </a:r>
          </a:p>
        </p:txBody>
      </p:sp>
      <p:sp>
        <p:nvSpPr>
          <p:cNvPr id="24" name="학습목표…"/>
          <p:cNvSpPr txBox="1">
            <a:spLocks/>
          </p:cNvSpPr>
          <p:nvPr/>
        </p:nvSpPr>
        <p:spPr>
          <a:xfrm>
            <a:off x="3443580" y="3499479"/>
            <a:ext cx="2319912" cy="688862"/>
          </a:xfrm>
          <a:prstGeom prst="rect">
            <a:avLst/>
          </a:prstGeom>
          <a:solidFill>
            <a:srgbClr val="FD5271"/>
          </a:solidFill>
        </p:spPr>
        <p:txBody>
          <a:bodyPr lIns="45719" tIns="144000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ko-KR" altLang="en-US" sz="1400" b="1" dirty="0">
                <a:solidFill>
                  <a:schemeClr val="bg1"/>
                </a:solidFill>
              </a:rPr>
              <a:t>연명 의료 결정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just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ko-KR" altLang="en-US" sz="1400" b="1" dirty="0">
                <a:solidFill>
                  <a:schemeClr val="bg1"/>
                </a:solidFill>
              </a:rPr>
              <a:t>연명의료중단등 결정</a:t>
            </a:r>
            <a:endParaRPr lang="x-none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학습목표…"/>
          <p:cNvSpPr txBox="1">
            <a:spLocks/>
          </p:cNvSpPr>
          <p:nvPr/>
        </p:nvSpPr>
        <p:spPr>
          <a:xfrm>
            <a:off x="5881980" y="3499479"/>
            <a:ext cx="2531201" cy="688862"/>
          </a:xfrm>
          <a:prstGeom prst="rect">
            <a:avLst/>
          </a:prstGeom>
          <a:solidFill>
            <a:srgbClr val="FD5271"/>
          </a:solidFill>
        </p:spPr>
        <p:txBody>
          <a:bodyPr lIns="45719" tIns="144000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ko-KR" altLang="en-US" sz="1400" b="1" dirty="0">
                <a:solidFill>
                  <a:schemeClr val="bg1"/>
                </a:solidFill>
              </a:rPr>
              <a:t>임종 과정에 있는 환자</a:t>
            </a:r>
          </a:p>
        </p:txBody>
      </p:sp>
      <p:sp>
        <p:nvSpPr>
          <p:cNvPr id="26" name="학습목표…"/>
          <p:cNvSpPr txBox="1">
            <a:spLocks/>
          </p:cNvSpPr>
          <p:nvPr/>
        </p:nvSpPr>
        <p:spPr>
          <a:xfrm>
            <a:off x="836396" y="5710697"/>
            <a:ext cx="6852877" cy="62550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eaLnBrk="0" fontAlgn="base" latinLnBrk="0" hangingPunct="0">
              <a:lnSpc>
                <a:spcPts val="2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altLang="x-none" sz="1400" dirty="0">
                <a:latin typeface="+mn-ea"/>
              </a:rPr>
              <a:t>2</a:t>
            </a:r>
            <a:r>
              <a:rPr lang="en-US" altLang="ko-KR" sz="1400" dirty="0">
                <a:latin typeface="+mn-ea"/>
              </a:rPr>
              <a:t>020</a:t>
            </a:r>
            <a:r>
              <a:rPr lang="ko-KR" altLang="en-US" sz="1400" dirty="0">
                <a:latin typeface="+mn-ea"/>
              </a:rPr>
              <a:t>년 </a:t>
            </a:r>
            <a:r>
              <a:rPr lang="en-US" altLang="ko-KR" sz="1400" dirty="0">
                <a:latin typeface="+mn-ea"/>
              </a:rPr>
              <a:t>’</a:t>
            </a:r>
            <a:r>
              <a:rPr lang="ko-KR" altLang="en-US" sz="1400" dirty="0">
                <a:latin typeface="+mn-ea"/>
              </a:rPr>
              <a:t> 연명의료결정제도 시행 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년</a:t>
            </a:r>
            <a:r>
              <a:rPr lang="en-US" altLang="ko-KR" sz="1400" dirty="0">
                <a:latin typeface="+mn-ea"/>
              </a:rPr>
              <a:t>,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</a:rPr>
              <a:t>사전연명의료의향서</a:t>
            </a:r>
            <a:r>
              <a:rPr lang="ko-KR" altLang="en-US" sz="1400" dirty="0" err="1">
                <a:latin typeface="+mn-ea"/>
              </a:rPr>
              <a:t>를</a:t>
            </a:r>
            <a:r>
              <a:rPr lang="ko-KR" altLang="en-US" sz="1400" dirty="0">
                <a:latin typeface="+mn-ea"/>
              </a:rPr>
              <a:t> 작성한 국민 </a:t>
            </a:r>
            <a:r>
              <a:rPr lang="en-US" altLang="ko-KR" sz="1400" dirty="0">
                <a:latin typeface="+mn-ea"/>
              </a:rPr>
              <a:t>57</a:t>
            </a:r>
            <a:r>
              <a:rPr lang="ko-KR" altLang="en-US" sz="1400" dirty="0">
                <a:latin typeface="+mn-ea"/>
              </a:rPr>
              <a:t>만 </a:t>
            </a:r>
            <a:r>
              <a:rPr lang="en-US" altLang="ko-KR" sz="1400" dirty="0">
                <a:latin typeface="+mn-ea"/>
              </a:rPr>
              <a:t>7,600</a:t>
            </a:r>
            <a:r>
              <a:rPr lang="ko-KR" altLang="en-US" sz="1400" dirty="0">
                <a:latin typeface="+mn-ea"/>
              </a:rPr>
              <a:t>명 이상</a:t>
            </a:r>
            <a:r>
              <a:rPr lang="en-US" altLang="ko-KR" sz="1400" dirty="0">
                <a:latin typeface="+mn-ea"/>
              </a:rPr>
              <a:t>, 8</a:t>
            </a:r>
            <a:r>
              <a:rPr lang="ko-KR" altLang="en-US" sz="1400" dirty="0">
                <a:latin typeface="+mn-ea"/>
              </a:rPr>
              <a:t>만 </a:t>
            </a:r>
            <a:r>
              <a:rPr lang="en-US" altLang="ko-KR" sz="1400" dirty="0">
                <a:latin typeface="+mn-ea"/>
              </a:rPr>
              <a:t>5,000</a:t>
            </a:r>
            <a:r>
              <a:rPr lang="ko-KR" altLang="en-US" sz="1400" dirty="0">
                <a:latin typeface="+mn-ea"/>
              </a:rPr>
              <a:t>여 명이 </a:t>
            </a:r>
            <a:r>
              <a:rPr lang="ko-KR" altLang="en-US" sz="1400" dirty="0" err="1">
                <a:latin typeface="+mn-ea"/>
              </a:rPr>
              <a:t>연명의료</a:t>
            </a:r>
            <a:r>
              <a:rPr lang="ko-KR" altLang="en-US" sz="1400" dirty="0">
                <a:latin typeface="+mn-ea"/>
              </a:rPr>
              <a:t> 결정을 이행 등 이용률 증가함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 4)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호스피스 완화의료 제도의 정착과 확산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  <p:sp>
        <p:nvSpPr>
          <p:cNvPr id="15" name="학습목표…"/>
          <p:cNvSpPr txBox="1">
            <a:spLocks/>
          </p:cNvSpPr>
          <p:nvPr/>
        </p:nvSpPr>
        <p:spPr>
          <a:xfrm>
            <a:off x="836396" y="1840771"/>
            <a:ext cx="7469403" cy="72721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300"/>
              </a:spcBef>
              <a:defRPr/>
            </a:pPr>
            <a:r>
              <a:rPr lang="en-US" altLang="x-none" sz="1600" dirty="0">
                <a:latin typeface="+mj-ea"/>
                <a:ea typeface="+mj-ea"/>
              </a:rPr>
              <a:t>2</a:t>
            </a:r>
            <a:r>
              <a:rPr lang="en-US" altLang="ko-KR" sz="1600" dirty="0">
                <a:latin typeface="+mj-ea"/>
                <a:ea typeface="+mj-ea"/>
              </a:rPr>
              <a:t>016</a:t>
            </a:r>
            <a:r>
              <a:rPr lang="ko-KR" altLang="en-US" sz="1600" dirty="0">
                <a:latin typeface="+mj-ea"/>
                <a:ea typeface="+mj-ea"/>
              </a:rPr>
              <a:t>년 </a:t>
            </a:r>
            <a:r>
              <a:rPr lang="en-US" altLang="ko-KR" sz="1600" dirty="0">
                <a:latin typeface="+mj-ea"/>
                <a:ea typeface="+mj-ea"/>
              </a:rPr>
              <a:t>’</a:t>
            </a:r>
            <a:r>
              <a:rPr lang="ko-KR" altLang="en-US" sz="1600" dirty="0">
                <a:latin typeface="+mj-ea"/>
                <a:ea typeface="+mj-ea"/>
              </a:rPr>
              <a:t> 연명의료결정법 통과</a:t>
            </a:r>
            <a:r>
              <a:rPr lang="en-US" altLang="ko-KR" sz="1600" dirty="0">
                <a:latin typeface="+mj-ea"/>
                <a:ea typeface="+mj-ea"/>
              </a:rPr>
              <a:t>’, </a:t>
            </a:r>
            <a:r>
              <a:rPr lang="en-US" altLang="x-none" sz="1600" dirty="0">
                <a:latin typeface="+mj-ea"/>
                <a:ea typeface="+mj-ea"/>
              </a:rPr>
              <a:t>2</a:t>
            </a:r>
            <a:r>
              <a:rPr lang="en-US" altLang="ko-KR" sz="1600" dirty="0">
                <a:latin typeface="+mj-ea"/>
                <a:ea typeface="+mj-ea"/>
              </a:rPr>
              <a:t>018</a:t>
            </a:r>
            <a:r>
              <a:rPr lang="ko-KR" altLang="en-US" sz="1600" dirty="0">
                <a:latin typeface="+mj-ea"/>
                <a:ea typeface="+mj-ea"/>
              </a:rPr>
              <a:t>년 </a:t>
            </a:r>
            <a:r>
              <a:rPr lang="en-US" altLang="ko-KR" sz="1600" dirty="0">
                <a:latin typeface="+mj-ea"/>
                <a:ea typeface="+mj-ea"/>
              </a:rPr>
              <a:t>2</a:t>
            </a:r>
            <a:r>
              <a:rPr lang="ko-KR" altLang="en-US" sz="1600" dirty="0">
                <a:latin typeface="+mj-ea"/>
                <a:ea typeface="+mj-ea"/>
              </a:rPr>
              <a:t>월 </a:t>
            </a:r>
            <a:r>
              <a:rPr lang="en-US" altLang="ko-KR" sz="1600" b="1" dirty="0">
                <a:latin typeface="+mj-ea"/>
                <a:ea typeface="+mj-ea"/>
              </a:rPr>
              <a:t>’</a:t>
            </a:r>
            <a:r>
              <a:rPr lang="ko-KR" altLang="en-US" sz="1600" b="1" dirty="0">
                <a:latin typeface="+mj-ea"/>
                <a:ea typeface="+mj-ea"/>
              </a:rPr>
              <a:t>연명의료결정법</a:t>
            </a:r>
            <a:r>
              <a:rPr lang="en-US" altLang="ko-KR" sz="1600" b="1" dirty="0">
                <a:latin typeface="+mj-ea"/>
                <a:ea typeface="+mj-ea"/>
              </a:rPr>
              <a:t>(</a:t>
            </a:r>
            <a:r>
              <a:rPr lang="ko-KR" altLang="en-US" sz="1600" b="1" dirty="0" err="1">
                <a:latin typeface="+mj-ea"/>
                <a:ea typeface="+mj-ea"/>
              </a:rPr>
              <a:t>존엄사법</a:t>
            </a:r>
            <a:r>
              <a:rPr lang="en-US" altLang="ko-KR" sz="1600" b="1" dirty="0">
                <a:latin typeface="+mj-ea"/>
                <a:ea typeface="+mj-ea"/>
              </a:rPr>
              <a:t>)’</a:t>
            </a:r>
            <a:r>
              <a:rPr lang="ko-KR" altLang="en-US" sz="1600" dirty="0">
                <a:latin typeface="+mj-ea"/>
                <a:ea typeface="+mj-ea"/>
              </a:rPr>
              <a:t> 시행</a:t>
            </a:r>
            <a:endParaRPr lang="en-US" altLang="ko-KR" sz="1600" dirty="0">
              <a:latin typeface="+mj-ea"/>
              <a:ea typeface="+mj-ea"/>
            </a:endParaRPr>
          </a:p>
          <a:p>
            <a:pPr marL="0" indent="0" algn="just">
              <a:lnSpc>
                <a:spcPts val="2000"/>
              </a:lnSpc>
              <a:spcBef>
                <a:spcPts val="300"/>
              </a:spcBef>
              <a:buNone/>
              <a:defRPr/>
            </a:pPr>
            <a:r>
              <a:rPr lang="ko-KR" altLang="en-US" sz="1400" dirty="0"/>
              <a:t>         </a:t>
            </a:r>
            <a:r>
              <a:rPr lang="ko-KR" altLang="en-US" sz="1400" dirty="0" err="1"/>
              <a:t>호스피스ㆍ완화의료</a:t>
            </a:r>
            <a:r>
              <a:rPr lang="ko-KR" altLang="en-US" sz="1400" dirty="0"/>
              <a:t> 및 </a:t>
            </a:r>
            <a:r>
              <a:rPr lang="ko-KR" altLang="en-US" sz="1400" dirty="0" err="1"/>
              <a:t>임종과정에</a:t>
            </a:r>
            <a:r>
              <a:rPr lang="ko-KR" altLang="en-US" sz="1400" dirty="0"/>
              <a:t> 있는 환자의 연명의료결정에 관한 법률 </a:t>
            </a:r>
            <a:r>
              <a:rPr lang="en-US" altLang="ko-KR" sz="1200" dirty="0"/>
              <a:t>(</a:t>
            </a:r>
            <a:r>
              <a:rPr lang="ko-KR" altLang="en-US" sz="1200" dirty="0"/>
              <a:t>약칭</a:t>
            </a:r>
            <a:r>
              <a:rPr lang="en-US" altLang="ko-KR" sz="1200" dirty="0"/>
              <a:t>:</a:t>
            </a:r>
            <a:r>
              <a:rPr lang="ko-KR" altLang="en-US" sz="1200" dirty="0"/>
              <a:t> 연명의료결정법</a:t>
            </a:r>
            <a:r>
              <a:rPr lang="en-US" altLang="ko-KR" sz="1200" dirty="0"/>
              <a:t>)</a:t>
            </a:r>
            <a:endParaRPr lang="en-US" altLang="ko-KR" sz="1600" dirty="0">
              <a:latin typeface="+mj-ea"/>
              <a:ea typeface="+mj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36396" y="2659956"/>
            <a:ext cx="7576786" cy="717366"/>
            <a:chOff x="836396" y="2659956"/>
            <a:chExt cx="7576786" cy="717366"/>
          </a:xfrm>
        </p:grpSpPr>
        <p:sp>
          <p:nvSpPr>
            <p:cNvPr id="17" name="학습목표…"/>
            <p:cNvSpPr txBox="1">
              <a:spLocks/>
            </p:cNvSpPr>
            <p:nvPr/>
          </p:nvSpPr>
          <p:spPr>
            <a:xfrm>
              <a:off x="836396" y="2659956"/>
              <a:ext cx="7576786" cy="717365"/>
            </a:xfrm>
            <a:prstGeom prst="rect">
              <a:avLst/>
            </a:prstGeom>
            <a:solidFill>
              <a:srgbClr val="FFFAB7"/>
            </a:solidFill>
          </p:spPr>
          <p:txBody>
            <a:bodyPr lIns="45719" tIns="144000" rIns="45719" bIns="45719" anchor="t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2000"/>
                </a:lnSpc>
                <a:spcBef>
                  <a:spcPts val="500"/>
                </a:spcBef>
                <a:buNone/>
              </a:pPr>
              <a:endParaRPr lang="x-none" altLang="en-US" sz="1300" dirty="0"/>
            </a:p>
          </p:txBody>
        </p:sp>
        <p:sp>
          <p:nvSpPr>
            <p:cNvPr id="13" name="학습목표…"/>
            <p:cNvSpPr txBox="1">
              <a:spLocks/>
            </p:cNvSpPr>
            <p:nvPr/>
          </p:nvSpPr>
          <p:spPr>
            <a:xfrm>
              <a:off x="1044221" y="2663144"/>
              <a:ext cx="1027034" cy="438340"/>
            </a:xfrm>
            <a:prstGeom prst="rect">
              <a:avLst/>
            </a:prstGeom>
          </p:spPr>
          <p:txBody>
            <a:bodyPr lIns="45719" tIns="45719" rIns="45719" bIns="45719"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Aft>
                  <a:spcPts val="700"/>
                </a:spcAft>
                <a:buNone/>
                <a:defRPr/>
              </a:pPr>
              <a:r>
                <a:rPr lang="ko-KR" altLang="en-US" sz="1400" b="1" dirty="0">
                  <a:latin typeface="+mn-ea"/>
                </a:rPr>
                <a:t>제</a:t>
              </a:r>
              <a:r>
                <a:rPr lang="en-US" altLang="ko-KR" sz="1400" b="1" dirty="0">
                  <a:latin typeface="+mn-ea"/>
                </a:rPr>
                <a:t>1</a:t>
              </a:r>
              <a:r>
                <a:rPr lang="ko-KR" altLang="en-US" sz="1400" b="1" dirty="0">
                  <a:latin typeface="+mn-ea"/>
                </a:rPr>
                <a:t>조</a:t>
              </a:r>
              <a:r>
                <a:rPr lang="en-US" altLang="ko-KR" sz="1400" b="1" dirty="0">
                  <a:latin typeface="+mn-ea"/>
                </a:rPr>
                <a:t>(</a:t>
              </a:r>
              <a:r>
                <a:rPr lang="ko-KR" altLang="en-US" sz="1400" b="1" dirty="0">
                  <a:latin typeface="+mn-ea"/>
                </a:rPr>
                <a:t>목적</a:t>
              </a:r>
              <a:r>
                <a:rPr lang="en-US" altLang="ko-KR" sz="1400" b="1" dirty="0">
                  <a:latin typeface="+mn-ea"/>
                </a:rPr>
                <a:t>)</a:t>
              </a:r>
              <a:endParaRPr lang="en-US" altLang="ko-KR" sz="1200" dirty="0">
                <a:latin typeface="+mn-ea"/>
              </a:endParaRPr>
            </a:p>
          </p:txBody>
        </p:sp>
        <p:sp>
          <p:nvSpPr>
            <p:cNvPr id="19" name="학습목표…"/>
            <p:cNvSpPr txBox="1">
              <a:spLocks/>
            </p:cNvSpPr>
            <p:nvPr/>
          </p:nvSpPr>
          <p:spPr>
            <a:xfrm>
              <a:off x="2251370" y="2659957"/>
              <a:ext cx="5922812" cy="717365"/>
            </a:xfrm>
            <a:prstGeom prst="rect">
              <a:avLst/>
            </a:prstGeom>
          </p:spPr>
          <p:txBody>
            <a:bodyPr lIns="45719" tIns="45719" rIns="45719" bIns="45719"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Aft>
                  <a:spcPts val="700"/>
                </a:spcAft>
                <a:buNone/>
                <a:defRPr/>
              </a:pPr>
              <a:r>
                <a:rPr lang="ko-KR" altLang="en-US" sz="1200" dirty="0">
                  <a:latin typeface="+mn-ea"/>
                </a:rPr>
                <a:t>후견인이 재산관리</a:t>
              </a:r>
              <a:r>
                <a:rPr lang="en-US" altLang="ko-KR" sz="1200" dirty="0">
                  <a:latin typeface="+mn-ea"/>
                </a:rPr>
                <a:t>(</a:t>
              </a:r>
              <a:r>
                <a:rPr lang="ko-KR" altLang="en-US" sz="1200" dirty="0" err="1">
                  <a:latin typeface="+mn-ea"/>
                </a:rPr>
                <a:t>통장관리</a:t>
              </a:r>
              <a:r>
                <a:rPr lang="en-US" altLang="ko-KR" sz="1200" dirty="0">
                  <a:latin typeface="+mn-ea"/>
                </a:rPr>
                <a:t>), </a:t>
              </a:r>
              <a:r>
                <a:rPr lang="ko-KR" altLang="en-US" sz="1200" dirty="0">
                  <a:latin typeface="+mn-ea"/>
                </a:rPr>
                <a:t>의료 및 사회복지서비스 이용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 err="1">
                  <a:latin typeface="+mn-ea"/>
                </a:rPr>
                <a:t>신상보호</a:t>
              </a:r>
              <a:r>
                <a:rPr lang="ko-KR" altLang="en-US" sz="1200" dirty="0">
                  <a:latin typeface="+mn-ea"/>
                </a:rPr>
                <a:t> </a:t>
              </a:r>
              <a:r>
                <a:rPr lang="en-US" altLang="ko-KR" sz="1200" dirty="0">
                  <a:latin typeface="+mn-ea"/>
                </a:rPr>
                <a:t>(</a:t>
              </a:r>
              <a:r>
                <a:rPr lang="ko-KR" altLang="en-US" sz="1200" dirty="0">
                  <a:latin typeface="+mn-ea"/>
                </a:rPr>
                <a:t>병원 입원 또는 시설 입소</a:t>
              </a:r>
              <a:r>
                <a:rPr lang="en-US" altLang="ko-KR" sz="1200" dirty="0">
                  <a:latin typeface="+mn-ea"/>
                </a:rPr>
                <a:t>) </a:t>
              </a:r>
              <a:r>
                <a:rPr lang="ko-KR" altLang="en-US" sz="1200" dirty="0">
                  <a:latin typeface="+mn-ea"/>
                </a:rPr>
                <a:t>등 사회생활에서 필요한 법률행위 사무 처리</a:t>
              </a:r>
              <a:endParaRPr lang="en-US" altLang="ko-KR" sz="12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025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학습목표…"/>
          <p:cNvSpPr txBox="1">
            <a:spLocks/>
          </p:cNvSpPr>
          <p:nvPr/>
        </p:nvSpPr>
        <p:spPr>
          <a:xfrm>
            <a:off x="4844715" y="3291805"/>
            <a:ext cx="3461083" cy="1308330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ko-KR" altLang="en-US" sz="1400" b="1" dirty="0" err="1">
                <a:latin typeface="+mn-ea"/>
              </a:rPr>
              <a:t>존엄사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인간답게 생을 마감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소극적 안락사</a:t>
            </a:r>
            <a:endParaRPr lang="en-US" altLang="ko-KR" sz="1400" b="1" dirty="0">
              <a:latin typeface="+mn-ea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ko-KR" altLang="en-US" sz="1400" dirty="0">
                <a:latin typeface="+mn-ea"/>
              </a:rPr>
              <a:t>인간답게 생을 마감할 수 있도록</a:t>
            </a:r>
            <a:r>
              <a:rPr lang="en-US" altLang="ko-KR" sz="1400" dirty="0">
                <a:latin typeface="+mn-ea"/>
              </a:rPr>
              <a:t>,</a:t>
            </a:r>
            <a:r>
              <a:rPr lang="ko-KR" altLang="en-US" sz="1400" dirty="0">
                <a:latin typeface="+mn-ea"/>
              </a:rPr>
              <a:t> 현대의학으로 회복 가능성이 거의 없는 환자가 인위적으로 생명을 유지하는 장치를 보류하거나 중단해 자연스러운 죽음을 맞이할 수 있도록 하는 조치</a:t>
            </a:r>
            <a:endParaRPr lang="en-US" altLang="ko-KR" sz="1400" dirty="0"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34</a:t>
            </a:fld>
            <a:endParaRPr lang="ko-KR" altLang="en-US">
              <a:latin typeface="+mj-ea"/>
              <a:ea typeface="+mj-ea"/>
            </a:endParaRPr>
          </a:p>
        </p:txBody>
      </p:sp>
      <p:pic>
        <p:nvPicPr>
          <p:cNvPr id="14" name="내용 개체 틀 7">
            <a:extLst>
              <a:ext uri="{FF2B5EF4-FFF2-40B4-BE49-F238E27FC236}">
                <a16:creationId xmlns="" xmlns:a16="http://schemas.microsoft.com/office/drawing/2014/main" id="{92FE2D65-BDDE-6148-9B42-DD02B792B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7" y="2186816"/>
            <a:ext cx="3896024" cy="362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F9AA93BF-D366-C848-A345-36E6254C9E82}"/>
              </a:ext>
            </a:extLst>
          </p:cNvPr>
          <p:cNvSpPr/>
          <p:nvPr/>
        </p:nvSpPr>
        <p:spPr>
          <a:xfrm>
            <a:off x="788271" y="5878566"/>
            <a:ext cx="10518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spc="-120" dirty="0">
                <a:latin typeface="+mn-ea"/>
              </a:rPr>
              <a:t>출처 </a:t>
            </a:r>
            <a:r>
              <a:rPr lang="en-US" altLang="ko-KR" sz="1000" b="1" spc="-120" dirty="0">
                <a:latin typeface="+mn-ea"/>
              </a:rPr>
              <a:t>: </a:t>
            </a:r>
            <a:r>
              <a:rPr lang="ko-KR" altLang="en-US" sz="1000" b="1" spc="-120" dirty="0" err="1">
                <a:latin typeface="+mn-ea"/>
              </a:rPr>
              <a:t>서울투데이</a:t>
            </a:r>
            <a:endParaRPr lang="ko-KR" altLang="en-US" sz="1000" b="1" spc="-120" dirty="0">
              <a:latin typeface="+mn-ea"/>
            </a:endParaRPr>
          </a:p>
        </p:txBody>
      </p:sp>
      <p:sp>
        <p:nvSpPr>
          <p:cNvPr id="17" name="학습목표…"/>
          <p:cNvSpPr txBox="1">
            <a:spLocks/>
          </p:cNvSpPr>
          <p:nvPr/>
        </p:nvSpPr>
        <p:spPr>
          <a:xfrm>
            <a:off x="4844715" y="4668252"/>
            <a:ext cx="3461083" cy="117876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ko-KR" altLang="en-US" sz="1400" b="1" dirty="0">
                <a:latin typeface="+mn-ea"/>
              </a:rPr>
              <a:t>안락사 </a:t>
            </a:r>
            <a:r>
              <a:rPr lang="en-US" altLang="ko-KR" sz="1400" b="1" dirty="0">
                <a:latin typeface="+mn-ea"/>
              </a:rPr>
              <a:t>:</a:t>
            </a:r>
            <a:r>
              <a:rPr lang="ko-KR" altLang="en-US" sz="1400" b="1" dirty="0">
                <a:latin typeface="+mn-ea"/>
              </a:rPr>
              <a:t>고통 없는 생의 마감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적극적 안락사</a:t>
            </a:r>
            <a:endParaRPr lang="en-US" altLang="ko-KR" sz="1400" b="1" dirty="0">
              <a:latin typeface="+mn-ea"/>
            </a:endParaRPr>
          </a:p>
          <a:p>
            <a:pPr marL="0" indent="0" algn="just">
              <a:spcBef>
                <a:spcPts val="300"/>
              </a:spcBef>
              <a:buNone/>
              <a:defRPr/>
            </a:pPr>
            <a:r>
              <a:rPr lang="ko-KR" altLang="en-US" sz="1400" dirty="0">
                <a:latin typeface="+mn-ea"/>
              </a:rPr>
              <a:t>참을 수 없는 고통을 겪고 있으면서 회복 불능의 질병을 앓고 있는 의식이 있는 환자가 스스로의 결정으로 그 고통에서 벗어나기 위해 취하는 의료적 조치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4930542" y="2220666"/>
            <a:ext cx="1288181" cy="87983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존엄사</a:t>
            </a:r>
            <a:endParaRPr lang="ko-KR" altLang="en-US" b="1" spc="-1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979919" y="2220666"/>
            <a:ext cx="1288181" cy="87983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안락사</a:t>
            </a:r>
          </a:p>
        </p:txBody>
      </p:sp>
      <p:sp>
        <p:nvSpPr>
          <p:cNvPr id="20" name="학습목표…"/>
          <p:cNvSpPr txBox="1">
            <a:spLocks/>
          </p:cNvSpPr>
          <p:nvPr/>
        </p:nvSpPr>
        <p:spPr>
          <a:xfrm>
            <a:off x="6251134" y="2402407"/>
            <a:ext cx="696372" cy="62165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en-US" altLang="ko-KR" sz="3600" b="1" dirty="0">
                <a:solidFill>
                  <a:srgbClr val="FD5271"/>
                </a:solidFill>
                <a:latin typeface="+mn-ea"/>
              </a:rPr>
              <a:t>VS</a:t>
            </a:r>
            <a:endParaRPr lang="en-US" altLang="ko-KR" sz="3600" dirty="0">
              <a:solidFill>
                <a:srgbClr val="FD5271"/>
              </a:solidFill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존엄한 죽음</a:t>
            </a: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, </a:t>
            </a:r>
            <a:r>
              <a:rPr lang="ko-KR" altLang="en-US" sz="20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존엄사법</a:t>
            </a: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연명치료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62102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35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학습목표…"/>
          <p:cNvSpPr txBox="1">
            <a:spLocks/>
          </p:cNvSpPr>
          <p:nvPr/>
        </p:nvSpPr>
        <p:spPr>
          <a:xfrm>
            <a:off x="836396" y="2186815"/>
            <a:ext cx="7469403" cy="405356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4625" algn="just">
              <a:lnSpc>
                <a:spcPts val="2000"/>
              </a:lnSpc>
              <a:buNone/>
            </a:pPr>
            <a:r>
              <a:rPr lang="ko-KR" altLang="en-US" sz="1600" dirty="0">
                <a:latin typeface="+mj-ea"/>
                <a:ea typeface="+mj-ea"/>
              </a:rPr>
              <a:t>노인과 신뢰관계에 있는 사람이 노인에게 </a:t>
            </a:r>
            <a:r>
              <a:rPr lang="ko-KR" altLang="en-US" sz="1600" dirty="0" err="1">
                <a:latin typeface="+mj-ea"/>
                <a:ea typeface="+mj-ea"/>
              </a:rPr>
              <a:t>위해나</a:t>
            </a:r>
            <a:r>
              <a:rPr lang="ko-KR" altLang="en-US" sz="1600" dirty="0">
                <a:latin typeface="+mj-ea"/>
                <a:ea typeface="+mj-ea"/>
              </a:rPr>
              <a:t> 스트레스를 발생시키는 일회성의 행위 또는 반복적인 행위</a:t>
            </a:r>
            <a:r>
              <a:rPr lang="en-US" altLang="ko-KR" sz="1600" dirty="0">
                <a:latin typeface="+mj-ea"/>
                <a:ea typeface="+mj-ea"/>
              </a:rPr>
              <a:t>,</a:t>
            </a:r>
            <a:r>
              <a:rPr lang="ko-KR" altLang="en-US" sz="1600" dirty="0">
                <a:latin typeface="+mj-ea"/>
                <a:ea typeface="+mj-ea"/>
              </a:rPr>
              <a:t> 적절한 행위의 결핍을 의미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</a:p>
          <a:p>
            <a:pPr marL="266700" lvl="1" indent="-174625" algn="just">
              <a:lnSpc>
                <a:spcPts val="2000"/>
              </a:lnSpc>
              <a:spcBef>
                <a:spcPts val="300"/>
              </a:spcBef>
              <a:buFont typeface="시스템 서체 일반체"/>
              <a:buChar char="-"/>
            </a:pPr>
            <a:r>
              <a:rPr lang="ko-KR" altLang="en-US" sz="1600" dirty="0">
                <a:latin typeface="+mj-ea"/>
                <a:ea typeface="+mj-ea"/>
              </a:rPr>
              <a:t>가정 내 발생이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전체의 약 </a:t>
            </a:r>
            <a:r>
              <a:rPr lang="en-US" altLang="ko-KR" sz="1600" dirty="0">
                <a:latin typeface="+mj-ea"/>
                <a:ea typeface="+mj-ea"/>
              </a:rPr>
              <a:t>90%,</a:t>
            </a:r>
            <a:r>
              <a:rPr lang="ko-KR" altLang="en-US" sz="1600" dirty="0">
                <a:latin typeface="+mj-ea"/>
                <a:ea typeface="+mj-ea"/>
              </a:rPr>
              <a:t> 다음으로 생활시설학대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중앙노인보호전문기관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2019)</a:t>
            </a:r>
          </a:p>
          <a:p>
            <a:pPr marL="266700" lvl="1" indent="-174625" algn="just">
              <a:lnSpc>
                <a:spcPts val="2000"/>
              </a:lnSpc>
              <a:spcBef>
                <a:spcPts val="300"/>
              </a:spcBef>
              <a:buFont typeface="시스템 서체 일반체"/>
              <a:buChar char="-"/>
            </a:pPr>
            <a:r>
              <a:rPr lang="en-US" altLang="ko-KR" sz="1600" dirty="0">
                <a:solidFill>
                  <a:prstClr val="black"/>
                </a:solidFill>
                <a:latin typeface="+mj-ea"/>
                <a:ea typeface="+mj-ea"/>
              </a:rPr>
              <a:t>70~80</a:t>
            </a:r>
            <a:r>
              <a:rPr lang="ko-KR" altLang="en-US" sz="1600" dirty="0">
                <a:solidFill>
                  <a:prstClr val="black"/>
                </a:solidFill>
                <a:latin typeface="+mj-ea"/>
                <a:ea typeface="+mj-ea"/>
              </a:rPr>
              <a:t>대 비율이 </a:t>
            </a:r>
            <a:r>
              <a:rPr lang="en-US" altLang="ko-KR" sz="1600" dirty="0">
                <a:solidFill>
                  <a:prstClr val="black"/>
                </a:solidFill>
                <a:latin typeface="+mj-ea"/>
                <a:ea typeface="+mj-ea"/>
              </a:rPr>
              <a:t>76.1%, </a:t>
            </a:r>
            <a:r>
              <a:rPr lang="ko-KR" altLang="en-US" sz="1600" dirty="0">
                <a:latin typeface="+mj-ea"/>
                <a:ea typeface="+mj-ea"/>
              </a:rPr>
              <a:t>신체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정서 학대는 </a:t>
            </a:r>
            <a:r>
              <a:rPr lang="en-US" altLang="ko-KR" sz="1600" dirty="0">
                <a:latin typeface="+mj-ea"/>
                <a:ea typeface="+mj-ea"/>
              </a:rPr>
              <a:t>70</a:t>
            </a:r>
            <a:r>
              <a:rPr lang="ko-KR" altLang="en-US" sz="1600" dirty="0">
                <a:latin typeface="+mj-ea"/>
                <a:ea typeface="+mj-ea"/>
              </a:rPr>
              <a:t>대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 err="1">
                <a:latin typeface="+mj-ea"/>
                <a:ea typeface="+mj-ea"/>
              </a:rPr>
              <a:t>성적학대와</a:t>
            </a:r>
            <a:r>
              <a:rPr lang="ko-KR" altLang="en-US" sz="1600" dirty="0">
                <a:latin typeface="+mj-ea"/>
                <a:ea typeface="+mj-ea"/>
              </a:rPr>
              <a:t> 방임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유기 </a:t>
            </a:r>
            <a:r>
              <a:rPr lang="en-US" altLang="ko-KR" sz="1600" dirty="0">
                <a:latin typeface="+mj-ea"/>
                <a:ea typeface="+mj-ea"/>
              </a:rPr>
              <a:t>80</a:t>
            </a:r>
            <a:r>
              <a:rPr lang="ko-KR" altLang="en-US" sz="1600" dirty="0">
                <a:latin typeface="+mj-ea"/>
                <a:ea typeface="+mj-ea"/>
              </a:rPr>
              <a:t>대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경제적 학대와 방임은 </a:t>
            </a:r>
            <a:r>
              <a:rPr lang="en-US" altLang="ko-KR" sz="1600" dirty="0">
                <a:latin typeface="+mj-ea"/>
                <a:ea typeface="+mj-ea"/>
              </a:rPr>
              <a:t>70</a:t>
            </a:r>
            <a:r>
              <a:rPr lang="ko-KR" altLang="en-US" sz="1600" dirty="0">
                <a:latin typeface="+mj-ea"/>
                <a:ea typeface="+mj-ea"/>
              </a:rPr>
              <a:t>대와 </a:t>
            </a:r>
            <a:r>
              <a:rPr lang="en-US" altLang="ko-KR" sz="1600" dirty="0">
                <a:latin typeface="+mj-ea"/>
                <a:ea typeface="+mj-ea"/>
              </a:rPr>
              <a:t>80</a:t>
            </a:r>
            <a:r>
              <a:rPr lang="ko-KR" altLang="en-US" sz="1600" dirty="0">
                <a:latin typeface="+mj-ea"/>
                <a:ea typeface="+mj-ea"/>
              </a:rPr>
              <a:t>대 모두 </a:t>
            </a:r>
            <a:r>
              <a:rPr lang="ko-KR" altLang="en-US" sz="1600" dirty="0" err="1">
                <a:latin typeface="+mj-ea"/>
                <a:ea typeface="+mj-ea"/>
              </a:rPr>
              <a:t>비슷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</a:p>
          <a:p>
            <a:pPr marL="266700" indent="-174625" algn="just">
              <a:lnSpc>
                <a:spcPts val="2000"/>
              </a:lnSpc>
              <a:spcBef>
                <a:spcPts val="300"/>
              </a:spcBef>
              <a:buFontTx/>
              <a:buChar char="-"/>
            </a:pPr>
            <a:r>
              <a:rPr lang="ko-KR" altLang="en-US" sz="1600" dirty="0" err="1">
                <a:latin typeface="+mj-ea"/>
                <a:ea typeface="+mj-ea"/>
              </a:rPr>
              <a:t>학대행위자</a:t>
            </a:r>
            <a:r>
              <a:rPr lang="ko-KR" altLang="en-US" sz="1600" dirty="0">
                <a:latin typeface="+mj-ea"/>
                <a:ea typeface="+mj-ea"/>
              </a:rPr>
              <a:t> 유형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신체적 및 정서적 학대 </a:t>
            </a:r>
            <a:r>
              <a:rPr lang="en-US" altLang="ko-KR" sz="1600" dirty="0">
                <a:latin typeface="+mj-ea"/>
                <a:ea typeface="+mj-ea"/>
              </a:rPr>
              <a:t>“</a:t>
            </a:r>
            <a:r>
              <a:rPr lang="ko-KR" altLang="en-US" sz="1600" dirty="0">
                <a:latin typeface="+mj-ea"/>
                <a:ea typeface="+mj-ea"/>
              </a:rPr>
              <a:t>배우자</a:t>
            </a:r>
            <a:r>
              <a:rPr lang="en-US" altLang="ko-KR" sz="1600" dirty="0">
                <a:latin typeface="+mj-ea"/>
                <a:ea typeface="+mj-ea"/>
              </a:rPr>
              <a:t>-</a:t>
            </a:r>
            <a:r>
              <a:rPr lang="ko-KR" altLang="en-US" sz="1600" dirty="0">
                <a:latin typeface="+mj-ea"/>
                <a:ea typeface="+mj-ea"/>
              </a:rPr>
              <a:t>아들</a:t>
            </a:r>
            <a:r>
              <a:rPr lang="en-US" altLang="ko-KR" sz="1600" dirty="0">
                <a:latin typeface="+mj-ea"/>
                <a:ea typeface="+mj-ea"/>
              </a:rPr>
              <a:t>-</a:t>
            </a:r>
            <a:r>
              <a:rPr lang="ko-KR" altLang="en-US" sz="1600" dirty="0">
                <a:latin typeface="+mj-ea"/>
                <a:ea typeface="+mj-ea"/>
              </a:rPr>
              <a:t>딸</a:t>
            </a:r>
            <a:r>
              <a:rPr lang="en-US" altLang="ko-KR" sz="1600" dirty="0">
                <a:latin typeface="+mj-ea"/>
                <a:ea typeface="+mj-ea"/>
              </a:rPr>
              <a:t>”,</a:t>
            </a:r>
            <a:r>
              <a:rPr lang="ko-KR" altLang="en-US" sz="1600" dirty="0">
                <a:latin typeface="+mj-ea"/>
                <a:ea typeface="+mj-ea"/>
              </a:rPr>
              <a:t> 방임 </a:t>
            </a:r>
            <a:r>
              <a:rPr lang="en-US" altLang="ko-KR" sz="1600" dirty="0">
                <a:latin typeface="+mj-ea"/>
                <a:ea typeface="+mj-ea"/>
              </a:rPr>
              <a:t>“</a:t>
            </a:r>
            <a:r>
              <a:rPr lang="ko-KR" altLang="en-US" sz="1600" dirty="0">
                <a:latin typeface="+mj-ea"/>
                <a:ea typeface="+mj-ea"/>
              </a:rPr>
              <a:t>기관</a:t>
            </a:r>
            <a:r>
              <a:rPr lang="en-US" altLang="ko-KR" sz="1600" dirty="0">
                <a:latin typeface="+mj-ea"/>
                <a:ea typeface="+mj-ea"/>
              </a:rPr>
              <a:t>-</a:t>
            </a:r>
            <a:r>
              <a:rPr lang="ko-KR" altLang="en-US" sz="1600" dirty="0">
                <a:latin typeface="+mj-ea"/>
                <a:ea typeface="+mj-ea"/>
              </a:rPr>
              <a:t>아들</a:t>
            </a:r>
            <a:r>
              <a:rPr lang="en-US" altLang="ko-KR" sz="1600" dirty="0">
                <a:latin typeface="+mj-ea"/>
                <a:ea typeface="+mj-ea"/>
              </a:rPr>
              <a:t>-</a:t>
            </a:r>
            <a:r>
              <a:rPr lang="ko-KR" altLang="en-US" sz="1600" dirty="0">
                <a:latin typeface="+mj-ea"/>
                <a:ea typeface="+mj-ea"/>
              </a:rPr>
              <a:t>딸</a:t>
            </a:r>
            <a:r>
              <a:rPr lang="en-US" altLang="ko-KR" sz="1600" dirty="0">
                <a:latin typeface="+mj-ea"/>
                <a:ea typeface="+mj-ea"/>
              </a:rPr>
              <a:t>”</a:t>
            </a:r>
            <a:r>
              <a:rPr lang="ko-KR" altLang="en-US" sz="1600" dirty="0">
                <a:latin typeface="+mj-ea"/>
                <a:ea typeface="+mj-ea"/>
              </a:rPr>
              <a:t> 순</a:t>
            </a:r>
            <a:endParaRPr lang="en-US" altLang="ko-KR" sz="1600" dirty="0">
              <a:latin typeface="+mj-ea"/>
              <a:ea typeface="+mj-ea"/>
            </a:endParaRPr>
          </a:p>
          <a:p>
            <a:pPr marL="174625" indent="-174625" algn="just">
              <a:lnSpc>
                <a:spcPts val="2000"/>
              </a:lnSpc>
              <a:spcBef>
                <a:spcPts val="300"/>
              </a:spcBef>
              <a:buFontTx/>
              <a:buChar char="-"/>
            </a:pPr>
            <a:endParaRPr lang="en-US" altLang="ko-KR" sz="1600" dirty="0">
              <a:latin typeface="+mj-ea"/>
              <a:ea typeface="+mj-ea"/>
            </a:endParaRPr>
          </a:p>
          <a:p>
            <a:pPr marL="174625" indent="-174625" algn="just">
              <a:lnSpc>
                <a:spcPts val="2000"/>
              </a:lnSpc>
              <a:spcAft>
                <a:spcPts val="500"/>
              </a:spcAft>
            </a:pPr>
            <a:r>
              <a:rPr lang="ko-KR" altLang="en-US" sz="1600" b="1" dirty="0">
                <a:latin typeface="+mj-ea"/>
                <a:ea typeface="+mj-ea"/>
              </a:rPr>
              <a:t>노인학대 관련법 및 서비스</a:t>
            </a:r>
            <a:endParaRPr lang="en-US" altLang="ko-KR" sz="1600" b="1" dirty="0">
              <a:latin typeface="+mj-ea"/>
              <a:ea typeface="+mj-ea"/>
            </a:endParaRPr>
          </a:p>
          <a:p>
            <a:pPr marL="266700" indent="-174625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600" dirty="0">
                <a:latin typeface="+mj-ea"/>
                <a:ea typeface="+mj-ea"/>
              </a:rPr>
              <a:t>- </a:t>
            </a:r>
            <a:r>
              <a:rPr lang="ko-KR" altLang="en-US" sz="1600" dirty="0">
                <a:latin typeface="+mj-ea"/>
                <a:ea typeface="+mj-ea"/>
              </a:rPr>
              <a:t>노인복지법</a:t>
            </a:r>
            <a:endParaRPr lang="en-US" altLang="ko-KR" sz="1600" dirty="0">
              <a:latin typeface="+mj-ea"/>
              <a:ea typeface="+mj-ea"/>
            </a:endParaRPr>
          </a:p>
          <a:p>
            <a:pPr marL="266700" indent="-174625" algn="just">
              <a:lnSpc>
                <a:spcPts val="2000"/>
              </a:lnSpc>
              <a:spcBef>
                <a:spcPts val="0"/>
              </a:spcBef>
              <a:buFontTx/>
              <a:buChar char="-"/>
            </a:pPr>
            <a:r>
              <a:rPr lang="ko-KR" altLang="en-US" sz="1600" dirty="0">
                <a:latin typeface="+mj-ea"/>
                <a:ea typeface="+mj-ea"/>
              </a:rPr>
              <a:t>노인보호전문기관 및 </a:t>
            </a:r>
            <a:r>
              <a:rPr lang="ko-KR" altLang="en-US" sz="1600" dirty="0" err="1">
                <a:latin typeface="+mj-ea"/>
                <a:ea typeface="+mj-ea"/>
              </a:rPr>
              <a:t>학대피해</a:t>
            </a:r>
            <a:r>
              <a:rPr lang="ko-KR" altLang="en-US" sz="1600" dirty="0">
                <a:latin typeface="+mj-ea"/>
                <a:ea typeface="+mj-ea"/>
              </a:rPr>
              <a:t> 노인전용쉼터</a:t>
            </a:r>
            <a:endParaRPr lang="en-US" altLang="ko-KR" sz="1600" dirty="0">
              <a:latin typeface="+mj-ea"/>
              <a:ea typeface="+mj-ea"/>
            </a:endParaRPr>
          </a:p>
          <a:p>
            <a:pPr marL="266700" indent="-174625" algn="just">
              <a:lnSpc>
                <a:spcPts val="2000"/>
              </a:lnSpc>
              <a:spcBef>
                <a:spcPts val="0"/>
              </a:spcBef>
              <a:buFontTx/>
              <a:buChar char="-"/>
            </a:pPr>
            <a:r>
              <a:rPr lang="ko-KR" altLang="en-US" sz="1600" dirty="0" err="1">
                <a:latin typeface="+mj-ea"/>
                <a:ea typeface="+mj-ea"/>
              </a:rPr>
              <a:t>근거법령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노인복지법 제</a:t>
            </a:r>
            <a:r>
              <a:rPr lang="en-US" altLang="ko-KR" sz="1600" dirty="0">
                <a:latin typeface="+mj-ea"/>
                <a:ea typeface="+mj-ea"/>
              </a:rPr>
              <a:t>39</a:t>
            </a:r>
            <a:r>
              <a:rPr lang="ko-KR" altLang="en-US" sz="1600" dirty="0">
                <a:latin typeface="+mj-ea"/>
                <a:ea typeface="+mj-ea"/>
              </a:rPr>
              <a:t>조의</a:t>
            </a:r>
            <a:r>
              <a:rPr lang="en-US" altLang="ko-KR" sz="1600" dirty="0">
                <a:latin typeface="+mj-ea"/>
                <a:ea typeface="+mj-ea"/>
              </a:rPr>
              <a:t>5 ‘</a:t>
            </a:r>
            <a:r>
              <a:rPr lang="ko-KR" altLang="en-US" sz="1600" dirty="0">
                <a:latin typeface="+mj-ea"/>
                <a:ea typeface="+mj-ea"/>
              </a:rPr>
              <a:t>노인보호전문기관의 설치 등</a:t>
            </a:r>
            <a:endParaRPr lang="en-US" altLang="ko-KR" sz="1600" dirty="0">
              <a:latin typeface="+mj-ea"/>
              <a:ea typeface="+mj-ea"/>
            </a:endParaRPr>
          </a:p>
          <a:p>
            <a:pPr marL="266700" indent="-174625" algn="just">
              <a:lnSpc>
                <a:spcPts val="2000"/>
              </a:lnSpc>
              <a:spcBef>
                <a:spcPts val="0"/>
              </a:spcBef>
              <a:buFontTx/>
              <a:buChar char="-"/>
            </a:pPr>
            <a:r>
              <a:rPr lang="ko-KR" altLang="en-US" sz="1600" dirty="0">
                <a:latin typeface="+mj-ea"/>
                <a:ea typeface="+mj-ea"/>
              </a:rPr>
              <a:t>주요사업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노인인권보호사업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노인학대예방사업</a:t>
            </a:r>
            <a:r>
              <a:rPr lang="en-US" altLang="ko-KR" sz="1600" dirty="0">
                <a:latin typeface="+mj-ea"/>
                <a:ea typeface="+mj-ea"/>
              </a:rPr>
              <a:t>,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노인인식</a:t>
            </a:r>
            <a:r>
              <a:rPr lang="ko-KR" altLang="en-US" sz="1600" dirty="0">
                <a:latin typeface="+mj-ea"/>
                <a:ea typeface="+mj-ea"/>
              </a:rPr>
              <a:t> 개선 교육</a:t>
            </a:r>
            <a:r>
              <a:rPr lang="en-US" altLang="ko-KR" sz="1600" dirty="0">
                <a:latin typeface="+mj-ea"/>
                <a:ea typeface="+mj-ea"/>
              </a:rPr>
              <a:t>(</a:t>
            </a:r>
            <a:r>
              <a:rPr lang="ko-KR" altLang="en-US" sz="1600" dirty="0">
                <a:latin typeface="+mj-ea"/>
                <a:ea typeface="+mj-ea"/>
              </a:rPr>
              <a:t>경로효친교육 등</a:t>
            </a:r>
            <a:r>
              <a:rPr lang="en-US" altLang="ko-KR" sz="1600" dirty="0">
                <a:latin typeface="+mj-ea"/>
                <a:ea typeface="+mj-ea"/>
              </a:rPr>
              <a:t>), </a:t>
            </a:r>
          </a:p>
          <a:p>
            <a:pPr marL="266700" indent="-174625" algn="just">
              <a:lnSpc>
                <a:spcPts val="2000"/>
              </a:lnSpc>
              <a:spcBef>
                <a:spcPts val="0"/>
              </a:spcBef>
              <a:buFontTx/>
              <a:buChar char="-"/>
            </a:pPr>
            <a:r>
              <a:rPr lang="ko-KR" altLang="en-US" sz="1600" dirty="0" err="1">
                <a:latin typeface="+mj-ea"/>
                <a:ea typeface="+mj-ea"/>
              </a:rPr>
              <a:t>노인권리</a:t>
            </a:r>
            <a:r>
              <a:rPr lang="ko-KR" altLang="en-US" sz="1600" dirty="0">
                <a:latin typeface="+mj-ea"/>
                <a:ea typeface="+mj-ea"/>
              </a:rPr>
              <a:t> 보호 및 기타 노인의 권익보호를 위한 사업 등을 수행</a:t>
            </a:r>
            <a:endParaRPr lang="x-none" altLang="en-US" sz="1600" dirty="0">
              <a:latin typeface="+mj-ea"/>
              <a:ea typeface="+mj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54182" y="1260586"/>
            <a:ext cx="8061784" cy="484909"/>
          </a:xfrm>
          <a:prstGeom prst="roundRect">
            <a:avLst/>
          </a:prstGeom>
          <a:solidFill>
            <a:srgbClr val="A6D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  <a:buSzPct val="100000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 5)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  <a:sym typeface="Helvetica"/>
              </a:rPr>
              <a:t>노인학대 예방 및 대응 역량 강화 필요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11546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36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학습목표…"/>
          <p:cNvSpPr txBox="1">
            <a:spLocks/>
          </p:cNvSpPr>
          <p:nvPr/>
        </p:nvSpPr>
        <p:spPr>
          <a:xfrm>
            <a:off x="0" y="1155031"/>
            <a:ext cx="8877300" cy="53378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국가인권위원회 인권정책과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(2019).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지방자치단체 인권정책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현황연구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국가인권위원회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(2016).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인권통계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국가인권위원회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(2018).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노인인권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종합보고서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국가인권위원회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(2020). COVID-19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관련 국제 인권 규범 모음집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김주현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(2012).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연령주의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(Ageism)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척도의 개발 및 타당성 연구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한국인구학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35(1), 53-75.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김주현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(2015).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 고령자의 연령차별 경험과 노년기 인식 질적 연구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한국인구학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38(1), 69-104.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박현주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정순둘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(2012). 11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월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노인의 사회적 배제 수준의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변화유형과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예측요인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영국고령화패널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(ELSA)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분석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한국노년학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32(4), 1063-1086.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베르나르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베르베르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(2003). 『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나무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』.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열린책들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보건복지부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(2017). 2017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년 노인실태조사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서울시어르신상담센터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(2019). [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복지정보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]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성년후견제도 바로 알기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안순태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강한나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정순둘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(2018).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지각된 노인 낙인 척도의 타당도 검증 및 인구통계학적 특징에 따른 낙인 인식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한국노년학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38, 203-223.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안순태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이선영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정순둘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(2017).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매체를 통한 노인접촉경험이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연령주의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행동의도에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미치는 영향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노인에 대한 태도와 사회적 규범의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매개효과를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중심으로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한국노년학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37(3), 763-781.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이상림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(2009).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한국의 노년과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연령주의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한국사회학회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사회학대회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논문집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759-777.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이선희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김미리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정순둘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(2019).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청년세대의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연령주의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유형화 및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연령주의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유형과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세대갈등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노인복지정책 인식의 관계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한국노년학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39(4), 825-846.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이순희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정승은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(2010).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차별에 대한 노인의 경험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사회연구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19, 45-68.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정경희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황남희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이선희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김주현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정순둘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(2015).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연령통합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지표 개발과 적용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한국보건사회연구원 연구보고서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정순둘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기지혜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최혜지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(2015).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연령통합의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개념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철학적 근거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사회적 영향에 관한 탐색적 연구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전문가 인식과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문헌연구를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중심으로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노인복지연구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68, 161-186.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정순둘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어윤경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(2012). WHO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의 고령친화도시모델 가이드 충족도 분석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차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저출산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고령사회기본계획을 중심으로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한국노년학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32(3), 913-926.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dirty="0" err="1">
                <a:latin typeface="+mn-ea"/>
              </a:rPr>
              <a:t>정순둘</a:t>
            </a:r>
            <a:r>
              <a:rPr lang="en-US" altLang="ko-KR" sz="1100" dirty="0">
                <a:latin typeface="+mn-ea"/>
              </a:rPr>
              <a:t> (2018). </a:t>
            </a:r>
            <a:r>
              <a:rPr lang="ko-KR" altLang="en-US" sz="1100" dirty="0" err="1">
                <a:latin typeface="+mn-ea"/>
              </a:rPr>
              <a:t>아셈인권센터</a:t>
            </a:r>
            <a:r>
              <a:rPr lang="ko-KR" altLang="en-US" sz="1100" dirty="0">
                <a:latin typeface="+mn-ea"/>
              </a:rPr>
              <a:t> </a:t>
            </a:r>
            <a:r>
              <a:rPr lang="ko-KR" altLang="en-US" sz="1100" dirty="0" err="1">
                <a:latin typeface="+mn-ea"/>
              </a:rPr>
              <a:t>개소식</a:t>
            </a:r>
            <a:r>
              <a:rPr lang="ko-KR" altLang="en-US" sz="1100" dirty="0">
                <a:latin typeface="+mn-ea"/>
              </a:rPr>
              <a:t> 주제발표</a:t>
            </a:r>
            <a:r>
              <a:rPr lang="en-US" altLang="ko-KR" sz="1100" dirty="0">
                <a:latin typeface="+mn-ea"/>
              </a:rPr>
              <a:t>. 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중앙노인보호전문기관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(2019).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노인학대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현황보고서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최성재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(2018).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노인 인권 보호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증진의 국제적 동향과 쟁점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한국노년학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38(1), 143-168.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카타리나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잉엘만순드베리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(2016). 『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감옥에 가기로 한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메르타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할머니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』.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열린책들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한국보건사회연구원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(2014, 2017).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노인실태조사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5393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>
                <a:latin typeface="+mj-ea"/>
                <a:ea typeface="+mj-ea"/>
              </a:rPr>
              <a:pPr/>
              <a:t>37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학습목표…"/>
          <p:cNvSpPr txBox="1">
            <a:spLocks/>
          </p:cNvSpPr>
          <p:nvPr/>
        </p:nvSpPr>
        <p:spPr>
          <a:xfrm>
            <a:off x="0" y="1250281"/>
            <a:ext cx="8877300" cy="53378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한국행정연구원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(2015). 2015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년 사회통합 실태조사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Australian Human Rights Commission (2012). Respect and Choice: A human rights approach for ageing and health.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Biggs, S. &amp; </a:t>
            </a:r>
            <a:r>
              <a:rPr lang="en-US" altLang="ko-KR" sz="1100" kern="0" dirty="0" err="1">
                <a:solidFill>
                  <a:srgbClr val="000000"/>
                </a:solidFill>
                <a:latin typeface="+mn-ea"/>
              </a:rPr>
              <a:t>Haapala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I. (2013). Elder mistreatment, ageism, and human rights. International </a:t>
            </a:r>
            <a:r>
              <a:rPr lang="en-US" altLang="ko-KR" sz="1100" kern="0" dirty="0" err="1">
                <a:solidFill>
                  <a:srgbClr val="000000"/>
                </a:solidFill>
                <a:latin typeface="+mn-ea"/>
              </a:rPr>
              <a:t>Psychogeriatrics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25(8), 1299–1306.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dirty="0">
                <a:latin typeface="+mn-ea"/>
              </a:rPr>
              <a:t>Butler, R. N. (1969). Age-ism: Another form of bigotry. The gerontologist, 9 (4_Part_1), 243-246.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dirty="0">
                <a:latin typeface="+mn-ea"/>
              </a:rPr>
              <a:t>European Research Group (2011). Ageism in Europe Findings from the European Social Survey. Age UK.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IFA (2019). OEWGA-Resolutions and Background.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North, M.S. &amp; Fiske, S.T. (2012). An Inconvenienced Youth? Ageism and Its Potential Intergenerational Roots. Psychological Bulletin. 138(5), 982–997. 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North, M.S. &amp; Fiske, S.T. (2013). A Prescriptive Intergenerational-Tension Ageism Scale: Succession, Identity, and Consumption (SIC). Psychological Assessment. 25(3), 706–713.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Shoji, O. (2017).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일본의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연령주의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현황과 사회적 대응 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(Ageism in Japan).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한국노년학회학술대회 논문집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1-5.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United Nations (2002). Political Declaration and Madrid International Plan of Action on Aging. 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&lt;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인터넷 자료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&gt;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공익광고협의회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(2019). “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노인에 대한 인식개선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-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내일의 나 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60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초”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(2019.12.16.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업로드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). https://www.youtube.com/watch?v=JhS635bTcZE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국가인권위원회 홈페이지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김세관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(2015). '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안락사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'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와 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'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존엄사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'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차이점은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…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한국도 가능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?.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중앙일보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2015.03.27. https://news.joins.com/article/17449696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데일리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(2019).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연명치료 대신 죽음을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?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존엄사법의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모든 것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네이버 포스트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2019.06.29.  https://post.naver.com/viewer/postView.nhn?volumeNo=21630885&amp;memberNo=15460571 </a:t>
            </a: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법제처 국가법령정보센터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법제처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찾기쉬운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생활법령정보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(2020).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성견후견의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 의의 및 종류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http://www.easylaw.go.kr/CSP/CnpClsMain.laf?popMenu=ov&amp;csmSeq=694&amp;ccfNo=3&amp;cciNo=1&amp;cnpClsNo=1 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서울시 은평구청 홈페이지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인권센터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https://www.ep.go.kr/CmsWeb/viewPage.req?idx=PG0000004387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정부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24 (2019). [100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세 시대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치매 바로 알기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]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⑮ 성년후견제도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2019.06.28. https://www.gov.kr/portal/ntnadmNews/1914906 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한국중앙자살예방센터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 (2020). </a:t>
            </a:r>
            <a:r>
              <a:rPr lang="ko-KR" altLang="en-US" sz="1100" kern="0" dirty="0">
                <a:solidFill>
                  <a:srgbClr val="000000"/>
                </a:solidFill>
                <a:latin typeface="+mn-ea"/>
              </a:rPr>
              <a:t>한국 </a:t>
            </a:r>
            <a:r>
              <a:rPr lang="ko-KR" altLang="en-US" sz="1100" kern="0" dirty="0" err="1">
                <a:solidFill>
                  <a:srgbClr val="000000"/>
                </a:solidFill>
                <a:latin typeface="+mn-ea"/>
              </a:rPr>
              <a:t>자살현황</a:t>
            </a: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. https://spckorea-stat.or.kr/korea02.do 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altLang="ko-KR" sz="1100" kern="0" dirty="0">
                <a:solidFill>
                  <a:srgbClr val="000000"/>
                </a:solidFill>
                <a:latin typeface="+mn-ea"/>
              </a:rPr>
              <a:t>United Kingdom Joint Committee on Human Rights (2011). Equality and Human Rights Commission, Close to Home: An Inquiry into Older People and Human Rights in Home Care, p. 20. http://www.equalityhumanrights.com/legal-and-policy/inquiriesand-assessments/inquiry-into-home-care-of-older-people/close-to-home-report/ (viewed 24 July 2012). </a:t>
            </a:r>
            <a:endParaRPr lang="ko-KR" altLang="en-US" sz="1100" kern="0" dirty="0">
              <a:solidFill>
                <a:srgbClr val="000000"/>
              </a:solidFill>
              <a:latin typeface="+mn-ea"/>
            </a:endParaRPr>
          </a:p>
          <a:p>
            <a:pPr marL="381000" indent="0" fontAlgn="base" latinLnBrk="0">
              <a:lnSpc>
                <a:spcPts val="1600"/>
              </a:lnSpc>
              <a:spcBef>
                <a:spcPts val="0"/>
              </a:spcBef>
              <a:buNone/>
            </a:pPr>
            <a:endParaRPr lang="en-US" altLang="ko-KR" sz="1100" kern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0324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33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10154" y="4396497"/>
            <a:ext cx="6278470" cy="1606738"/>
          </a:xfrm>
        </p:spPr>
        <p:txBody>
          <a:bodyPr/>
          <a:lstStyle/>
          <a:p>
            <a:pPr marL="1028700" indent="-1028700">
              <a:buAutoNum type="romanUcPeriod"/>
            </a:pPr>
            <a:r>
              <a:rPr lang="ko-KR" altLang="en-US" dirty="0" err="1">
                <a:solidFill>
                  <a:srgbClr val="A6DB3B"/>
                </a:solidFill>
              </a:rPr>
              <a:t>노인인권의</a:t>
            </a:r>
            <a:r>
              <a:rPr lang="ko-KR" altLang="en-US" dirty="0">
                <a:solidFill>
                  <a:srgbClr val="A6DB3B"/>
                </a:solidFill>
              </a:rPr>
              <a:t> 이해</a:t>
            </a:r>
            <a:endParaRPr lang="en-US" altLang="ko-KR" dirty="0">
              <a:solidFill>
                <a:srgbClr val="A6DB3B"/>
              </a:solidFill>
            </a:endParaRPr>
          </a:p>
          <a:p>
            <a:r>
              <a:rPr lang="en-US" altLang="ko-KR" sz="3200" b="0" dirty="0">
                <a:solidFill>
                  <a:schemeClr val="bg1"/>
                </a:solidFill>
              </a:rPr>
              <a:t>1. </a:t>
            </a:r>
            <a:r>
              <a:rPr lang="ko-KR" altLang="en-US" sz="3200" b="0" dirty="0" err="1">
                <a:solidFill>
                  <a:schemeClr val="bg1"/>
                </a:solidFill>
              </a:rPr>
              <a:t>노인인권</a:t>
            </a:r>
            <a:r>
              <a:rPr lang="en-US" altLang="ko-KR" sz="3200" b="0" dirty="0">
                <a:solidFill>
                  <a:schemeClr val="bg1"/>
                </a:solidFill>
              </a:rPr>
              <a:t>, </a:t>
            </a:r>
            <a:r>
              <a:rPr lang="ko-KR" altLang="en-US" sz="3200" b="0" dirty="0">
                <a:solidFill>
                  <a:schemeClr val="bg1"/>
                </a:solidFill>
              </a:rPr>
              <a:t>왜 중요한가</a:t>
            </a:r>
            <a:r>
              <a:rPr lang="en-US" altLang="ko-KR" sz="3200" b="0" dirty="0">
                <a:solidFill>
                  <a:schemeClr val="bg1"/>
                </a:solidFill>
              </a:rPr>
              <a:t>?</a:t>
            </a:r>
            <a:endParaRPr lang="ko-KR" alt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836397" y="1668866"/>
            <a:ext cx="7375618" cy="418778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 err="1">
                <a:latin typeface="+mj-ea"/>
                <a:ea typeface="+mj-ea"/>
                <a:cs typeface="Helvetica"/>
                <a:sym typeface="Helvetica"/>
              </a:rPr>
              <a:t>노인인권의</a:t>
            </a: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 중요성을 맥락을 통해 이해하기</a:t>
            </a: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800" b="1" dirty="0">
                <a:latin typeface="+mj-ea"/>
                <a:ea typeface="+mj-ea"/>
                <a:cs typeface="Helvetica"/>
                <a:sym typeface="Helvetica"/>
              </a:rPr>
              <a:t>사람이 만든 차별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핸드폰 가게에서 일어난 일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cs typeface="Helvetica"/>
                <a:sym typeface="Helvetica"/>
              </a:rPr>
              <a:t>노인의 신체적 특성으로 인한 차별</a:t>
            </a:r>
            <a:endParaRPr lang="en-US" altLang="ko-KR" sz="1600" dirty="0">
              <a:latin typeface="+mj-ea"/>
              <a:cs typeface="Helvetica"/>
              <a:sym typeface="Helvetica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1600" dirty="0">
                <a:latin typeface="+mj-ea"/>
                <a:cs typeface="Helvetica"/>
                <a:sym typeface="Helvetica"/>
              </a:rPr>
              <a:t>    </a:t>
            </a:r>
            <a:r>
              <a:rPr lang="ko-KR" altLang="en-US" sz="1600" dirty="0">
                <a:latin typeface="+mj-ea"/>
                <a:cs typeface="Helvetica"/>
                <a:sym typeface="Helvetica"/>
              </a:rPr>
              <a:t>예</a:t>
            </a:r>
            <a:r>
              <a:rPr lang="en-US" altLang="ko-KR" sz="1600" dirty="0">
                <a:latin typeface="+mj-ea"/>
                <a:cs typeface="Helvetica"/>
                <a:sym typeface="Helvetica"/>
              </a:rPr>
              <a:t>) </a:t>
            </a:r>
            <a:r>
              <a:rPr lang="ko-KR" altLang="en-US" sz="1600" dirty="0">
                <a:latin typeface="+mj-ea"/>
                <a:cs typeface="Helvetica"/>
                <a:sym typeface="Helvetica"/>
              </a:rPr>
              <a:t>냄새 난다</a:t>
            </a:r>
            <a:r>
              <a:rPr lang="en-US" altLang="ko-KR" sz="1600" dirty="0">
                <a:latin typeface="+mj-ea"/>
                <a:cs typeface="Helvetica"/>
                <a:sym typeface="Helvetica"/>
              </a:rPr>
              <a:t>.  </a:t>
            </a:r>
            <a:r>
              <a:rPr lang="ko-KR" altLang="en-US" sz="1600" dirty="0" err="1">
                <a:latin typeface="+mj-ea"/>
                <a:cs typeface="Helvetica"/>
                <a:sym typeface="Helvetica"/>
              </a:rPr>
              <a:t>틀딱</a:t>
            </a:r>
            <a:r>
              <a:rPr lang="en-US" altLang="ko-KR" sz="1600" dirty="0">
                <a:latin typeface="+mj-ea"/>
                <a:cs typeface="Helvetica"/>
                <a:sym typeface="Helvetica"/>
              </a:rPr>
              <a:t>. </a:t>
            </a:r>
            <a:r>
              <a:rPr lang="ko-KR" altLang="en-US" sz="1600" dirty="0">
                <a:latin typeface="+mj-ea"/>
                <a:cs typeface="Helvetica"/>
                <a:sym typeface="Helvetica"/>
              </a:rPr>
              <a:t>잘 알아듣지 못한다</a:t>
            </a:r>
            <a:r>
              <a:rPr lang="en-US" altLang="ko-KR" sz="1600" dirty="0">
                <a:latin typeface="+mj-ea"/>
                <a:cs typeface="Helvetica"/>
                <a:sym typeface="Helvetica"/>
              </a:rPr>
              <a:t>. </a:t>
            </a:r>
            <a:r>
              <a:rPr lang="ko-KR" altLang="en-US" sz="1600" dirty="0">
                <a:latin typeface="+mj-ea"/>
                <a:cs typeface="Helvetica"/>
                <a:sym typeface="Helvetica"/>
              </a:rPr>
              <a:t>같은 말을 되풀이 한다</a:t>
            </a:r>
            <a:r>
              <a:rPr lang="en-US" altLang="ko-KR" sz="1600" dirty="0">
                <a:latin typeface="+mj-ea"/>
                <a:cs typeface="Helvetica"/>
                <a:sym typeface="Helvetica"/>
              </a:rPr>
              <a:t>. 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노인의 경제적 특성으로 인한 차별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    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예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) </a:t>
            </a:r>
            <a:r>
              <a:rPr lang="ko-KR" altLang="en-US" sz="1600" dirty="0" err="1">
                <a:latin typeface="+mj-ea"/>
                <a:ea typeface="+mj-ea"/>
                <a:cs typeface="Helvetica"/>
                <a:sym typeface="Helvetica"/>
              </a:rPr>
              <a:t>연금충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 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(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경제적 짐이 됨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)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800" b="1" dirty="0">
                <a:latin typeface="+mj-ea"/>
                <a:cs typeface="Helvetica"/>
                <a:sym typeface="Helvetica"/>
              </a:rPr>
              <a:t>법</a:t>
            </a:r>
            <a:r>
              <a:rPr lang="en-US" altLang="ko-KR" sz="1800" b="1" dirty="0">
                <a:solidFill>
                  <a:prstClr val="black"/>
                </a:solidFill>
                <a:latin typeface="+mj-ea"/>
                <a:cs typeface="Helvetica"/>
                <a:sym typeface="Helvetica"/>
              </a:rPr>
              <a:t>·</a:t>
            </a:r>
            <a:r>
              <a:rPr lang="ko-KR" altLang="en-US" sz="1800" b="1" dirty="0">
                <a:latin typeface="+mj-ea"/>
                <a:cs typeface="Helvetica"/>
                <a:sym typeface="Helvetica"/>
              </a:rPr>
              <a:t>제도가 만든 차별</a:t>
            </a:r>
            <a:endParaRPr lang="en-US" altLang="ko-KR" sz="1800" b="1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은퇴연령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 err="1">
                <a:latin typeface="+mj-ea"/>
                <a:ea typeface="+mj-ea"/>
                <a:cs typeface="Helvetica"/>
                <a:sym typeface="Helvetica"/>
              </a:rPr>
              <a:t>구직시의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 나이제한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정책용어속에서의 차별적 시각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: 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독거노인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, 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무료급식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ko-KR" altLang="en-US" sz="1600" dirty="0">
              <a:latin typeface="+mj-ea"/>
              <a:ea typeface="+mj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982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836397" y="1668866"/>
            <a:ext cx="7375618" cy="418778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 err="1">
                <a:latin typeface="+mj-ea"/>
                <a:ea typeface="+mj-ea"/>
                <a:cs typeface="Helvetica"/>
                <a:sym typeface="Helvetica"/>
              </a:rPr>
              <a:t>노인인권의</a:t>
            </a: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 중요성을 맥락을 통해 이해하기</a:t>
            </a: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800" b="1" dirty="0">
                <a:latin typeface="+mj-ea"/>
                <a:ea typeface="+mj-ea"/>
                <a:cs typeface="Helvetica"/>
                <a:sym typeface="Helvetica"/>
              </a:rPr>
              <a:t>인생 말기 인간으로서 추락을 경험</a:t>
            </a:r>
            <a:endParaRPr lang="en-US" altLang="ko-KR" sz="1800" b="1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나이 들면서 경제력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, 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건강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, 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젊음 들을 읽고</a:t>
            </a:r>
            <a:r>
              <a:rPr lang="en-US" altLang="ko-KR" sz="1600" dirty="0">
                <a:latin typeface="+mj-ea"/>
                <a:ea typeface="+mj-ea"/>
                <a:cs typeface="Helvetica"/>
                <a:sym typeface="Helvetica"/>
              </a:rPr>
              <a:t>, </a:t>
            </a:r>
            <a:r>
              <a:rPr lang="ko-KR" altLang="en-US" sz="1600" dirty="0" err="1">
                <a:latin typeface="+mj-ea"/>
                <a:ea typeface="+mj-ea"/>
                <a:cs typeface="Helvetica"/>
                <a:sym typeface="Helvetica"/>
              </a:rPr>
              <a:t>자존감</a:t>
            </a: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 낮아짐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cs typeface="Helvetica"/>
                <a:sym typeface="Helvetica"/>
              </a:rPr>
              <a:t>역할상실</a:t>
            </a:r>
            <a:r>
              <a:rPr lang="en-US" altLang="ko-KR" sz="1600" dirty="0">
                <a:latin typeface="+mj-ea"/>
                <a:cs typeface="Helvetica"/>
                <a:sym typeface="Helvetica"/>
              </a:rPr>
              <a:t>, </a:t>
            </a:r>
            <a:r>
              <a:rPr lang="ko-KR" altLang="en-US" sz="1600" dirty="0">
                <a:latin typeface="+mj-ea"/>
                <a:cs typeface="Helvetica"/>
                <a:sym typeface="Helvetica"/>
              </a:rPr>
              <a:t>무위의 문제</a:t>
            </a:r>
            <a:endParaRPr lang="en-US" altLang="ko-KR" sz="1600" dirty="0">
              <a:latin typeface="+mj-ea"/>
              <a:cs typeface="Helvetica"/>
              <a:sym typeface="Helvetica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SzPct val="100000"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1600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800" b="1" dirty="0" err="1">
                <a:latin typeface="+mj-ea"/>
                <a:cs typeface="Helvetica"/>
                <a:sym typeface="Helvetica"/>
              </a:rPr>
              <a:t>노인인권에</a:t>
            </a:r>
            <a:r>
              <a:rPr lang="ko-KR" altLang="en-US" sz="1800" b="1" dirty="0">
                <a:latin typeface="+mj-ea"/>
                <a:cs typeface="Helvetica"/>
                <a:sym typeface="Helvetica"/>
              </a:rPr>
              <a:t> 주목하는 이유</a:t>
            </a:r>
            <a:r>
              <a:rPr lang="en-US" altLang="ko-KR" sz="1800" b="1" dirty="0">
                <a:latin typeface="+mj-ea"/>
                <a:cs typeface="Helvetica"/>
                <a:sym typeface="Helvetica"/>
              </a:rPr>
              <a:t>?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ea typeface="+mj-ea"/>
                <a:cs typeface="Helvetica"/>
                <a:sym typeface="Helvetica"/>
              </a:rPr>
              <a:t>노인의 삶 속에 억압적 요소가 상당히 노정되어 있음을 보편적으로 인식</a:t>
            </a: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800" b="1" dirty="0">
                <a:latin typeface="+mj-ea"/>
                <a:cs typeface="Helvetica"/>
                <a:sym typeface="Helvetica"/>
              </a:rPr>
              <a:t>노인이 아니라 사람임</a:t>
            </a:r>
            <a:endParaRPr lang="en-US" altLang="ko-KR" sz="1600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cs typeface="Helvetica"/>
                <a:sym typeface="Helvetica"/>
              </a:rPr>
              <a:t>사회는 노인을 한 사람으로 대우하는 것이 아님</a:t>
            </a:r>
            <a:endParaRPr lang="en-US" altLang="ko-KR" sz="1600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 err="1">
                <a:latin typeface="+mj-ea"/>
                <a:cs typeface="Helvetica"/>
                <a:sym typeface="Helvetica"/>
              </a:rPr>
              <a:t>쓸모없는</a:t>
            </a:r>
            <a:r>
              <a:rPr lang="ko-KR" altLang="en-US" sz="1600" dirty="0">
                <a:latin typeface="+mj-ea"/>
                <a:cs typeface="Helvetica"/>
                <a:sym typeface="Helvetica"/>
              </a:rPr>
              <a:t> 사람이란 의미에서 노인으로 대우 함</a:t>
            </a:r>
            <a:endParaRPr lang="en-US" altLang="ko-KR" sz="1600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1600" dirty="0">
                <a:latin typeface="+mj-ea"/>
                <a:cs typeface="Helvetica"/>
                <a:sym typeface="Helvetica"/>
              </a:rPr>
              <a:t>따라서 </a:t>
            </a:r>
            <a:r>
              <a:rPr lang="ko-KR" altLang="en-US" sz="1600" dirty="0" err="1">
                <a:latin typeface="+mj-ea"/>
                <a:cs typeface="Helvetica"/>
                <a:sym typeface="Helvetica"/>
              </a:rPr>
              <a:t>노인인권에</a:t>
            </a:r>
            <a:r>
              <a:rPr lang="ko-KR" altLang="en-US" sz="1600" dirty="0">
                <a:latin typeface="+mj-ea"/>
                <a:cs typeface="Helvetica"/>
                <a:sym typeface="Helvetica"/>
              </a:rPr>
              <a:t> 주목해야 함</a:t>
            </a:r>
            <a:endParaRPr lang="en-US" altLang="ko-KR" sz="1600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1600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16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ko-KR" altLang="en-US" sz="1600" dirty="0">
              <a:latin typeface="+mj-ea"/>
              <a:ea typeface="+mj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97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1035507" y="3608964"/>
            <a:ext cx="7375618" cy="2603499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8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 err="1">
                <a:latin typeface="+mj-ea"/>
                <a:ea typeface="+mj-ea"/>
                <a:cs typeface="Helvetica"/>
                <a:sym typeface="Helvetica"/>
              </a:rPr>
              <a:t>노인인권이</a:t>
            </a:r>
            <a:r>
              <a:rPr lang="ko-KR" altLang="en-US" sz="2000" b="1" dirty="0">
                <a:latin typeface="+mj-ea"/>
                <a:ea typeface="+mj-ea"/>
                <a:cs typeface="Helvetica"/>
                <a:sym typeface="Helvetica"/>
              </a:rPr>
              <a:t> 주목받지 못한 이유</a:t>
            </a:r>
            <a:endParaRPr lang="en-US" altLang="ko-KR" sz="2000" b="1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8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 err="1">
                <a:latin typeface="+mj-ea"/>
                <a:ea typeface="+mj-ea"/>
                <a:cs typeface="Helvetica"/>
                <a:sym typeface="Helvetica"/>
              </a:rPr>
              <a:t>발달단계상</a:t>
            </a: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 </a:t>
            </a:r>
            <a:r>
              <a:rPr lang="en-US" altLang="ko-KR" sz="2000" dirty="0">
                <a:latin typeface="+mj-ea"/>
                <a:ea typeface="+mj-ea"/>
                <a:cs typeface="Helvetica"/>
                <a:sym typeface="Helvetica"/>
              </a:rPr>
              <a:t>60</a:t>
            </a: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세까지 생존하기 어려웠음</a:t>
            </a:r>
            <a:r>
              <a:rPr lang="en-US" altLang="ko-KR" sz="2000" dirty="0">
                <a:latin typeface="+mj-ea"/>
                <a:ea typeface="+mj-ea"/>
                <a:cs typeface="Helvetica"/>
                <a:sym typeface="Helvetica"/>
              </a:rPr>
              <a:t>.</a:t>
            </a:r>
            <a:endParaRPr lang="en-US" altLang="ko-KR" sz="2000" dirty="0">
              <a:latin typeface="+mj-ea"/>
              <a:cs typeface="Helvetica"/>
              <a:sym typeface="Helvetica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SzPct val="100000"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2000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8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b="1" dirty="0">
                <a:latin typeface="+mj-ea"/>
                <a:ea typeface="+mj-ea"/>
                <a:cs typeface="Helvetica"/>
                <a:sym typeface="Helvetica"/>
              </a:rPr>
              <a:t>증가하는 </a:t>
            </a:r>
            <a:r>
              <a:rPr lang="ko-KR" altLang="en-US" sz="2000" b="1" dirty="0" err="1">
                <a:latin typeface="+mj-ea"/>
                <a:ea typeface="+mj-ea"/>
                <a:cs typeface="Helvetica"/>
                <a:sym typeface="Helvetica"/>
              </a:rPr>
              <a:t>노인인권</a:t>
            </a:r>
            <a:r>
              <a:rPr lang="ko-KR" altLang="en-US" sz="2000" b="1" dirty="0">
                <a:latin typeface="+mj-ea"/>
                <a:ea typeface="+mj-ea"/>
                <a:cs typeface="Helvetica"/>
                <a:sym typeface="Helvetica"/>
              </a:rPr>
              <a:t> 문제와 차별적 시각</a:t>
            </a: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8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 err="1">
                <a:latin typeface="+mj-ea"/>
                <a:ea typeface="+mj-ea"/>
                <a:cs typeface="Helvetica"/>
                <a:sym typeface="Helvetica"/>
              </a:rPr>
              <a:t>발갈단계상</a:t>
            </a: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 노년기가 길어지면서 경제적 논리로 차별</a:t>
            </a:r>
            <a:endParaRPr lang="en-US" altLang="ko-KR" sz="2000" dirty="0">
              <a:latin typeface="+mj-ea"/>
              <a:cs typeface="Helvetica"/>
              <a:sym typeface="Helvetica"/>
            </a:endParaRPr>
          </a:p>
          <a:p>
            <a:pPr>
              <a:lnSpc>
                <a:spcPts val="2800"/>
              </a:lnSpc>
              <a:spcBef>
                <a:spcPts val="0"/>
              </a:spcBef>
              <a:buSzPct val="100000"/>
              <a:buFontTx/>
              <a:buChar char="-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ko-KR" sz="2000" dirty="0">
              <a:latin typeface="+mj-ea"/>
              <a:ea typeface="+mj-ea"/>
              <a:cs typeface="Helvetica"/>
              <a:sym typeface="Helvetica"/>
            </a:endParaRPr>
          </a:p>
          <a:p>
            <a:pPr>
              <a:lnSpc>
                <a:spcPts val="2800"/>
              </a:lnSpc>
              <a:spcBef>
                <a:spcPts val="0"/>
              </a:spcBef>
              <a:buSzPct val="100000"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lang="ko-KR" altLang="en-US" sz="2000" dirty="0">
              <a:latin typeface="+mj-ea"/>
              <a:ea typeface="+mj-ea"/>
              <a:cs typeface="Helvetica"/>
              <a:sym typeface="Helvetica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7417656" y="1750594"/>
            <a:ext cx="1057370" cy="1053231"/>
            <a:chOff x="643890" y="1750594"/>
            <a:chExt cx="1057370" cy="1053231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2000">
                <a:srgbClr val="FFC000"/>
              </a:gs>
            </a:gsLst>
            <a:lin ang="0" scaled="1"/>
            <a:tileRect/>
          </a:gradFill>
          <a:effectLst/>
        </p:grpSpPr>
        <p:sp>
          <p:nvSpPr>
            <p:cNvPr id="44" name="눈물 방울 43"/>
            <p:cNvSpPr/>
            <p:nvPr/>
          </p:nvSpPr>
          <p:spPr>
            <a:xfrm rot="2700000">
              <a:off x="643890" y="1750594"/>
              <a:ext cx="1053231" cy="105323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20" dirty="0"/>
            </a:p>
          </p:txBody>
        </p:sp>
        <p:sp>
          <p:nvSpPr>
            <p:cNvPr id="45" name="학습목표…"/>
            <p:cNvSpPr txBox="1">
              <a:spLocks/>
            </p:cNvSpPr>
            <p:nvPr/>
          </p:nvSpPr>
          <p:spPr>
            <a:xfrm>
              <a:off x="879280" y="2119469"/>
              <a:ext cx="821980" cy="324793"/>
            </a:xfrm>
            <a:prstGeom prst="rect">
              <a:avLst/>
            </a:prstGeom>
            <a:grpFill/>
          </p:spPr>
          <p:txBody>
            <a:bodyPr lIns="45719" tIns="45719" rIns="45719" bIns="45719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SzPct val="100000"/>
                <a:buNone/>
                <a:defRPr sz="27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ko-KR" altLang="en-US" sz="1600" dirty="0">
                  <a:latin typeface="+mj-ea"/>
                  <a:ea typeface="+mj-ea"/>
                  <a:cs typeface="Helvetica"/>
                  <a:sym typeface="Helvetica"/>
                </a:rPr>
                <a:t>노년기</a:t>
              </a: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6265250" y="1750594"/>
            <a:ext cx="1053231" cy="1053231"/>
            <a:chOff x="643890" y="1750594"/>
            <a:chExt cx="1053231" cy="1053231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2000">
                <a:srgbClr val="FFC000"/>
              </a:gs>
            </a:gsLst>
            <a:lin ang="0" scaled="1"/>
            <a:tileRect/>
          </a:gradFill>
          <a:effectLst/>
        </p:grpSpPr>
        <p:sp>
          <p:nvSpPr>
            <p:cNvPr id="41" name="눈물 방울 40"/>
            <p:cNvSpPr/>
            <p:nvPr/>
          </p:nvSpPr>
          <p:spPr>
            <a:xfrm rot="2700000">
              <a:off x="643890" y="1750594"/>
              <a:ext cx="1053231" cy="105323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20" dirty="0"/>
            </a:p>
          </p:txBody>
        </p:sp>
        <p:sp>
          <p:nvSpPr>
            <p:cNvPr id="42" name="학습목표…"/>
            <p:cNvSpPr txBox="1">
              <a:spLocks/>
            </p:cNvSpPr>
            <p:nvPr/>
          </p:nvSpPr>
          <p:spPr>
            <a:xfrm>
              <a:off x="927580" y="1996374"/>
              <a:ext cx="479192" cy="588568"/>
            </a:xfrm>
            <a:prstGeom prst="rect">
              <a:avLst/>
            </a:prstGeom>
            <a:grpFill/>
          </p:spPr>
          <p:txBody>
            <a:bodyPr lIns="45719" tIns="45719" rIns="45719" bIns="45719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SzPct val="100000"/>
                <a:buNone/>
                <a:defRPr sz="27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ko-KR" altLang="en-US" sz="1600" dirty="0" err="1">
                  <a:latin typeface="+mj-ea"/>
                  <a:ea typeface="+mj-ea"/>
                  <a:cs typeface="Helvetica"/>
                  <a:sym typeface="Helvetica"/>
                </a:rPr>
                <a:t>중장년기</a:t>
              </a:r>
              <a:endParaRPr lang="ko-KR" altLang="en-US" sz="1600" dirty="0">
                <a:latin typeface="+mj-ea"/>
                <a:ea typeface="+mj-ea"/>
                <a:cs typeface="Helvetica"/>
                <a:sym typeface="Helvetica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112842" y="1750594"/>
            <a:ext cx="1053231" cy="1053231"/>
            <a:chOff x="643890" y="1750594"/>
            <a:chExt cx="1053231" cy="1053231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2000">
                <a:srgbClr val="FFC000"/>
              </a:gs>
            </a:gsLst>
            <a:lin ang="0" scaled="1"/>
            <a:tileRect/>
          </a:gradFill>
          <a:effectLst/>
        </p:grpSpPr>
        <p:sp>
          <p:nvSpPr>
            <p:cNvPr id="38" name="눈물 방울 37"/>
            <p:cNvSpPr/>
            <p:nvPr/>
          </p:nvSpPr>
          <p:spPr>
            <a:xfrm rot="2700000">
              <a:off x="643890" y="1750594"/>
              <a:ext cx="1053231" cy="105323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20" dirty="0"/>
            </a:p>
          </p:txBody>
        </p:sp>
        <p:sp>
          <p:nvSpPr>
            <p:cNvPr id="39" name="학습목표…"/>
            <p:cNvSpPr txBox="1">
              <a:spLocks/>
            </p:cNvSpPr>
            <p:nvPr/>
          </p:nvSpPr>
          <p:spPr>
            <a:xfrm>
              <a:off x="850770" y="2137054"/>
              <a:ext cx="808662" cy="307208"/>
            </a:xfrm>
            <a:prstGeom prst="rect">
              <a:avLst/>
            </a:prstGeom>
            <a:grpFill/>
          </p:spPr>
          <p:txBody>
            <a:bodyPr lIns="45719" tIns="45719" rIns="45719" bIns="45719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SzPct val="100000"/>
                <a:buNone/>
                <a:defRPr sz="27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ko-KR" altLang="en-US" sz="1600" dirty="0">
                  <a:latin typeface="+mj-ea"/>
                  <a:ea typeface="+mj-ea"/>
                  <a:cs typeface="Helvetica"/>
                  <a:sym typeface="Helvetica"/>
                </a:rPr>
                <a:t>성인기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960434" y="1750594"/>
            <a:ext cx="1053231" cy="1053231"/>
            <a:chOff x="643890" y="1750594"/>
            <a:chExt cx="1053231" cy="1053231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2000">
                <a:srgbClr val="FFC000"/>
              </a:gs>
            </a:gsLst>
            <a:lin ang="0" scaled="1"/>
            <a:tileRect/>
          </a:gradFill>
          <a:effectLst/>
        </p:grpSpPr>
        <p:sp>
          <p:nvSpPr>
            <p:cNvPr id="35" name="눈물 방울 34"/>
            <p:cNvSpPr/>
            <p:nvPr/>
          </p:nvSpPr>
          <p:spPr>
            <a:xfrm rot="2700000">
              <a:off x="643890" y="1750594"/>
              <a:ext cx="1053231" cy="105323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20" dirty="0"/>
            </a:p>
          </p:txBody>
        </p:sp>
        <p:sp>
          <p:nvSpPr>
            <p:cNvPr id="36" name="학습목표…"/>
            <p:cNvSpPr txBox="1">
              <a:spLocks/>
            </p:cNvSpPr>
            <p:nvPr/>
          </p:nvSpPr>
          <p:spPr>
            <a:xfrm>
              <a:off x="927580" y="1996374"/>
              <a:ext cx="479192" cy="588568"/>
            </a:xfrm>
            <a:prstGeom prst="rect">
              <a:avLst/>
            </a:prstGeom>
            <a:grpFill/>
          </p:spPr>
          <p:txBody>
            <a:bodyPr lIns="45719" tIns="45719" rIns="45719" bIns="45719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SzPct val="100000"/>
                <a:buNone/>
                <a:defRPr sz="27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ko-KR" altLang="en-US" sz="1600" dirty="0">
                  <a:latin typeface="+mj-ea"/>
                  <a:ea typeface="+mj-ea"/>
                  <a:cs typeface="Helvetica"/>
                  <a:sym typeface="Helvetica"/>
                </a:rPr>
                <a:t>청소년기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808026" y="1750594"/>
            <a:ext cx="1053231" cy="1053231"/>
            <a:chOff x="643890" y="1750594"/>
            <a:chExt cx="1053231" cy="1053231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2000">
                <a:srgbClr val="FFC000"/>
              </a:gs>
            </a:gsLst>
            <a:lin ang="0" scaled="1"/>
            <a:tileRect/>
          </a:gradFill>
          <a:effectLst/>
        </p:grpSpPr>
        <p:sp>
          <p:nvSpPr>
            <p:cNvPr id="32" name="눈물 방울 31"/>
            <p:cNvSpPr/>
            <p:nvPr/>
          </p:nvSpPr>
          <p:spPr>
            <a:xfrm rot="2700000">
              <a:off x="643890" y="1750594"/>
              <a:ext cx="1053231" cy="105323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20" dirty="0"/>
            </a:p>
          </p:txBody>
        </p:sp>
        <p:sp>
          <p:nvSpPr>
            <p:cNvPr id="33" name="학습목표…"/>
            <p:cNvSpPr txBox="1">
              <a:spLocks/>
            </p:cNvSpPr>
            <p:nvPr/>
          </p:nvSpPr>
          <p:spPr>
            <a:xfrm>
              <a:off x="860336" y="2137054"/>
              <a:ext cx="808662" cy="307208"/>
            </a:xfrm>
            <a:prstGeom prst="rect">
              <a:avLst/>
            </a:prstGeom>
            <a:grpFill/>
          </p:spPr>
          <p:txBody>
            <a:bodyPr lIns="45719" tIns="45719" rIns="45719" bIns="45719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SzPct val="100000"/>
                <a:buNone/>
                <a:defRPr sz="27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ko-KR" altLang="en-US" sz="1600" dirty="0" err="1">
                  <a:latin typeface="+mj-ea"/>
                  <a:ea typeface="+mj-ea"/>
                  <a:cs typeface="Helvetica"/>
                  <a:sym typeface="Helvetica"/>
                </a:rPr>
                <a:t>학령기</a:t>
              </a:r>
              <a:endParaRPr lang="ko-KR" altLang="en-US" sz="1600" dirty="0">
                <a:latin typeface="+mj-ea"/>
                <a:ea typeface="+mj-ea"/>
                <a:cs typeface="Helvetica"/>
                <a:sym typeface="Helvetic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655618" y="1750594"/>
            <a:ext cx="1053231" cy="1053231"/>
            <a:chOff x="643890" y="1750594"/>
            <a:chExt cx="1053231" cy="1053231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2000">
                <a:srgbClr val="FFC000"/>
              </a:gs>
            </a:gsLst>
            <a:lin ang="0" scaled="1"/>
            <a:tileRect/>
          </a:gradFill>
          <a:effectLst/>
        </p:grpSpPr>
        <p:sp>
          <p:nvSpPr>
            <p:cNvPr id="29" name="눈물 방울 28"/>
            <p:cNvSpPr/>
            <p:nvPr/>
          </p:nvSpPr>
          <p:spPr>
            <a:xfrm rot="2700000">
              <a:off x="643890" y="1750594"/>
              <a:ext cx="1053231" cy="105323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20" dirty="0"/>
            </a:p>
          </p:txBody>
        </p:sp>
        <p:sp>
          <p:nvSpPr>
            <p:cNvPr id="30" name="학습목표…"/>
            <p:cNvSpPr txBox="1">
              <a:spLocks/>
            </p:cNvSpPr>
            <p:nvPr/>
          </p:nvSpPr>
          <p:spPr>
            <a:xfrm>
              <a:off x="927580" y="1996374"/>
              <a:ext cx="479192" cy="588568"/>
            </a:xfrm>
            <a:prstGeom prst="rect">
              <a:avLst/>
            </a:prstGeom>
            <a:grpFill/>
          </p:spPr>
          <p:txBody>
            <a:bodyPr lIns="45719" tIns="45719" rIns="45719" bIns="45719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SzPct val="100000"/>
                <a:buNone/>
                <a:defRPr sz="27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ko-KR" altLang="en-US" sz="1600" dirty="0">
                  <a:latin typeface="+mj-ea"/>
                  <a:ea typeface="+mj-ea"/>
                  <a:cs typeface="Helvetica"/>
                  <a:sym typeface="Helvetica"/>
                </a:rPr>
                <a:t>학령전기</a:t>
              </a:r>
              <a:endParaRPr lang="en-US" altLang="ko-KR" sz="1600" dirty="0">
                <a:latin typeface="+mj-ea"/>
                <a:ea typeface="+mj-ea"/>
                <a:cs typeface="Helvetica"/>
                <a:sym typeface="Helvetica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03210" y="1750594"/>
            <a:ext cx="1053231" cy="1053231"/>
            <a:chOff x="643890" y="1750594"/>
            <a:chExt cx="1053231" cy="1053231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2000">
                <a:srgbClr val="FFC000"/>
              </a:gs>
            </a:gsLst>
            <a:lin ang="0" scaled="1"/>
            <a:tileRect/>
          </a:gradFill>
          <a:effectLst/>
        </p:grpSpPr>
        <p:sp>
          <p:nvSpPr>
            <p:cNvPr id="3" name="눈물 방울 2"/>
            <p:cNvSpPr/>
            <p:nvPr/>
          </p:nvSpPr>
          <p:spPr>
            <a:xfrm rot="2700000">
              <a:off x="643890" y="1750594"/>
              <a:ext cx="1053231" cy="105323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20" dirty="0"/>
            </a:p>
          </p:txBody>
        </p:sp>
        <p:sp>
          <p:nvSpPr>
            <p:cNvPr id="5" name="학습목표…"/>
            <p:cNvSpPr txBox="1">
              <a:spLocks/>
            </p:cNvSpPr>
            <p:nvPr/>
          </p:nvSpPr>
          <p:spPr>
            <a:xfrm>
              <a:off x="927580" y="1996374"/>
              <a:ext cx="479192" cy="588568"/>
            </a:xfrm>
            <a:prstGeom prst="rect">
              <a:avLst/>
            </a:prstGeom>
            <a:grpFill/>
          </p:spPr>
          <p:txBody>
            <a:bodyPr lIns="45719" tIns="45719" rIns="45719" bIns="45719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120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SzPct val="100000"/>
                <a:buNone/>
                <a:defRPr sz="27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ko-KR" altLang="en-US" sz="1600" dirty="0">
                  <a:latin typeface="+mj-ea"/>
                  <a:ea typeface="+mj-ea"/>
                  <a:cs typeface="Helvetica"/>
                  <a:sym typeface="Helvetica"/>
                </a:rPr>
                <a:t>영유</a:t>
              </a:r>
              <a:endParaRPr lang="en-US" altLang="ko-KR" sz="1600" dirty="0">
                <a:latin typeface="+mj-ea"/>
                <a:ea typeface="+mj-ea"/>
                <a:cs typeface="Helvetica"/>
                <a:sym typeface="Helvetica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SzPct val="100000"/>
                <a:buNone/>
                <a:defRPr sz="27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ko-KR" altLang="en-US" sz="1600" dirty="0">
                  <a:latin typeface="+mj-ea"/>
                  <a:ea typeface="+mj-ea"/>
                  <a:cs typeface="Helvetica"/>
                  <a:sym typeface="Helvetica"/>
                </a:rPr>
                <a:t>아기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94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76046" y="4396496"/>
            <a:ext cx="6612578" cy="1881211"/>
          </a:xfrm>
        </p:spPr>
        <p:txBody>
          <a:bodyPr/>
          <a:lstStyle/>
          <a:p>
            <a:r>
              <a:rPr lang="en-US" altLang="ko-KR" dirty="0" smtClean="0">
                <a:solidFill>
                  <a:srgbClr val="A6DB3B"/>
                </a:solidFill>
              </a:rPr>
              <a:t>I. </a:t>
            </a:r>
            <a:r>
              <a:rPr lang="ko-KR" altLang="en-US" dirty="0" smtClean="0">
                <a:solidFill>
                  <a:srgbClr val="A6DB3B"/>
                </a:solidFill>
              </a:rPr>
              <a:t>노인인권의 </a:t>
            </a:r>
            <a:r>
              <a:rPr lang="ko-KR" altLang="en-US" dirty="0">
                <a:solidFill>
                  <a:srgbClr val="A6DB3B"/>
                </a:solidFill>
              </a:rPr>
              <a:t>이해</a:t>
            </a:r>
            <a:endParaRPr lang="en-US" altLang="ko-KR" dirty="0">
              <a:solidFill>
                <a:srgbClr val="A6DB3B"/>
              </a:solidFill>
            </a:endParaRPr>
          </a:p>
          <a:p>
            <a:r>
              <a:rPr lang="en-US" altLang="ko-KR" sz="3200" b="0" dirty="0">
                <a:solidFill>
                  <a:schemeClr val="bg1"/>
                </a:solidFill>
              </a:rPr>
              <a:t>2</a:t>
            </a:r>
            <a:r>
              <a:rPr lang="en-US" altLang="ko-KR" sz="3200" b="0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0" dirty="0" err="1">
                <a:solidFill>
                  <a:schemeClr val="bg1"/>
                </a:solidFill>
              </a:rPr>
              <a:t>노인인권의</a:t>
            </a:r>
            <a:r>
              <a:rPr lang="ko-KR" altLang="en-US" sz="3200" b="0" dirty="0">
                <a:solidFill>
                  <a:schemeClr val="bg1"/>
                </a:solidFill>
              </a:rPr>
              <a:t> 원리</a:t>
            </a:r>
          </a:p>
        </p:txBody>
      </p:sp>
    </p:spTree>
    <p:extLst>
      <p:ext uri="{BB962C8B-B14F-4D97-AF65-F5344CB8AC3E}">
        <p14:creationId xmlns:p14="http://schemas.microsoft.com/office/powerpoint/2010/main" val="125657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6" name="학습목표…"/>
          <p:cNvSpPr txBox="1">
            <a:spLocks/>
          </p:cNvSpPr>
          <p:nvPr/>
        </p:nvSpPr>
        <p:spPr>
          <a:xfrm>
            <a:off x="2232771" y="2548090"/>
            <a:ext cx="4621011" cy="423703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 </a:t>
            </a:r>
            <a:r>
              <a:rPr lang="en-US" altLang="ko-KR" sz="2000" dirty="0">
                <a:latin typeface="+mj-ea"/>
                <a:ea typeface="+mj-ea"/>
                <a:cs typeface="Helvetica"/>
                <a:sym typeface="Helvetica"/>
              </a:rPr>
              <a:t>“</a:t>
            </a:r>
            <a:r>
              <a:rPr lang="ko-KR" altLang="en-US" sz="2000" dirty="0">
                <a:latin typeface="+mj-ea"/>
                <a:ea typeface="+mj-ea"/>
                <a:cs typeface="Helvetica"/>
                <a:sym typeface="Helvetica"/>
              </a:rPr>
              <a:t>모든 인간의 가장 기본적 권리</a:t>
            </a:r>
            <a:r>
              <a:rPr lang="en-US" altLang="ko-KR" sz="2000" dirty="0">
                <a:latin typeface="+mj-ea"/>
                <a:ea typeface="+mj-ea"/>
                <a:cs typeface="Helvetica"/>
                <a:sym typeface="Helvetica"/>
              </a:rPr>
              <a:t>”</a:t>
            </a:r>
            <a:endParaRPr lang="en-US" altLang="ko-KR" sz="1800" dirty="0">
              <a:latin typeface="+mj-ea"/>
              <a:ea typeface="+mj-ea"/>
              <a:cs typeface="Helvetica"/>
              <a:sym typeface="Helvetica"/>
            </a:endParaRPr>
          </a:p>
        </p:txBody>
      </p:sp>
      <p:sp>
        <p:nvSpPr>
          <p:cNvPr id="7" name="학습목표…"/>
          <p:cNvSpPr txBox="1">
            <a:spLocks/>
          </p:cNvSpPr>
          <p:nvPr/>
        </p:nvSpPr>
        <p:spPr>
          <a:xfrm>
            <a:off x="2807359" y="1541517"/>
            <a:ext cx="3471834" cy="100232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sz="4800" dirty="0">
                <a:solidFill>
                  <a:srgbClr val="FD5271"/>
                </a:solidFill>
                <a:latin typeface="+mj-ea"/>
                <a:ea typeface="+mj-ea"/>
                <a:cs typeface="Helvetica"/>
                <a:sym typeface="Helvetica"/>
              </a:rPr>
              <a:t>인권</a:t>
            </a:r>
            <a:endParaRPr lang="en-US" altLang="ko-KR" sz="4800" dirty="0">
              <a:solidFill>
                <a:srgbClr val="FD5271"/>
              </a:solidFill>
              <a:latin typeface="+mj-ea"/>
              <a:ea typeface="+mj-ea"/>
              <a:cs typeface="Helvetica"/>
              <a:sym typeface="Helvetic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25419" y="3372725"/>
            <a:ext cx="2145323" cy="562708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보편성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70615" y="3372725"/>
            <a:ext cx="2145323" cy="562708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불가분성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815811" y="3372725"/>
            <a:ext cx="2145323" cy="562708"/>
          </a:xfrm>
          <a:prstGeom prst="rect">
            <a:avLst/>
          </a:prstGeom>
          <a:solidFill>
            <a:srgbClr val="FD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상호의존성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25419" y="3935433"/>
            <a:ext cx="2145323" cy="1920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6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모든 사람이 구별없이 누려야 하는 것</a:t>
            </a:r>
            <a:endParaRPr lang="en-US" altLang="ko-KR" sz="16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altLang="ko-KR" sz="16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6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어떤 상황에서도 무조건 보장되어야 하는 것</a:t>
            </a:r>
            <a:r>
              <a:rPr lang="en-US" altLang="ko-KR" sz="16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.</a:t>
            </a:r>
            <a:endParaRPr lang="ko-KR" altLang="en-US" sz="16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70615" y="3935433"/>
            <a:ext cx="2145323" cy="1920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6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권리들 간의 분리 불가능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815811" y="3935433"/>
            <a:ext cx="2145323" cy="1920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6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하나의 권리는 또 다른 권리의 토대가 됨</a:t>
            </a:r>
          </a:p>
        </p:txBody>
      </p:sp>
    </p:spTree>
    <p:extLst>
      <p:ext uri="{BB962C8B-B14F-4D97-AF65-F5344CB8AC3E}">
        <p14:creationId xmlns:p14="http://schemas.microsoft.com/office/powerpoint/2010/main" val="378946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14377</TotalTime>
  <Words>4744</Words>
  <Application>Microsoft Office PowerPoint</Application>
  <PresentationFormat>화면 슬라이드 쇼(4:3)</PresentationFormat>
  <Paragraphs>648</Paragraphs>
  <Slides>38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8" baseType="lpstr">
      <vt:lpstr>Malgun Gothic Semilight</vt:lpstr>
      <vt:lpstr>맑은 고딕</vt:lpstr>
      <vt:lpstr>시스템 서체 일반체</vt:lpstr>
      <vt:lpstr>함초롬바탕</vt:lpstr>
      <vt:lpstr>Arial</vt:lpstr>
      <vt:lpstr>Calibri</vt:lpstr>
      <vt:lpstr>Calibri Light</vt:lpstr>
      <vt:lpstr>Helvetica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Pitt</dc:creator>
  <cp:lastModifiedBy>USER</cp:lastModifiedBy>
  <cp:revision>203</cp:revision>
  <dcterms:created xsi:type="dcterms:W3CDTF">2020-12-12T15:32:53Z</dcterms:created>
  <dcterms:modified xsi:type="dcterms:W3CDTF">2021-10-06T08:40:45Z</dcterms:modified>
</cp:coreProperties>
</file>